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41" r:id="rId2"/>
    <p:sldId id="256" r:id="rId3"/>
    <p:sldId id="339" r:id="rId4"/>
    <p:sldId id="257" r:id="rId5"/>
    <p:sldId id="340" r:id="rId6"/>
    <p:sldId id="258" r:id="rId7"/>
    <p:sldId id="259" r:id="rId8"/>
    <p:sldId id="260" r:id="rId9"/>
    <p:sldId id="261" r:id="rId10"/>
    <p:sldId id="262" r:id="rId11"/>
    <p:sldId id="296" r:id="rId12"/>
    <p:sldId id="263" r:id="rId13"/>
    <p:sldId id="297" r:id="rId14"/>
    <p:sldId id="298" r:id="rId15"/>
    <p:sldId id="299" r:id="rId16"/>
    <p:sldId id="308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12" r:id="rId26"/>
    <p:sldId id="309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10" r:id="rId45"/>
    <p:sldId id="330" r:id="rId46"/>
    <p:sldId id="331" r:id="rId47"/>
    <p:sldId id="332" r:id="rId48"/>
    <p:sldId id="333" r:id="rId49"/>
    <p:sldId id="334" r:id="rId50"/>
    <p:sldId id="311" r:id="rId51"/>
    <p:sldId id="335" r:id="rId52"/>
    <p:sldId id="336" r:id="rId53"/>
    <p:sldId id="337" r:id="rId54"/>
    <p:sldId id="33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349" autoAdjust="0"/>
    <p:restoredTop sz="94660"/>
  </p:normalViewPr>
  <p:slideViewPr>
    <p:cSldViewPr snapToGrid="0">
      <p:cViewPr>
        <p:scale>
          <a:sx n="75" d="100"/>
          <a:sy n="75" d="100"/>
        </p:scale>
        <p:origin x="5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FE53D-D7F5-47D5-BB6C-FF39684F76A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7CD15-330D-44B2-93E0-E532230B7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902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The term software construction refers to the detailed creation of working software through a combination of coding, verification, unit testing, </a:t>
            </a:r>
            <a:r>
              <a:rPr lang="pt-BR" sz="1800" kern="12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integration</a:t>
            </a:r>
            <a:r>
              <a:rPr lang="pt-BR" sz="1800" kern="1200" dirty="0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 </a:t>
            </a:r>
            <a:r>
              <a:rPr lang="pt-BR" sz="1800" kern="12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testing</a:t>
            </a:r>
            <a:r>
              <a:rPr lang="pt-BR" sz="1800" kern="1200" dirty="0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, and </a:t>
            </a:r>
            <a:r>
              <a:rPr lang="pt-BR" sz="1800" kern="12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debugging</a:t>
            </a:r>
            <a:r>
              <a:rPr lang="pt-BR" sz="1800" kern="1200" dirty="0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.</a:t>
            </a:r>
            <a:endParaRPr lang="pt-BR" dirty="0"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7CD15-330D-44B2-93E0-E532230B76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77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93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395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930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6195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265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92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547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4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8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80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06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12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712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81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48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827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61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9815219-7F3E-4C89-A414-0043E4CCEFC3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6091ACF-ED5F-4D6B-B6E0-2DC378DD6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230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jpe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00119110377@pq.uenf.br" TargetMode="External"/><Relationship Id="rId2" Type="http://schemas.openxmlformats.org/officeDocument/2006/relationships/hyperlink" Target="mailto:joaovitorfd2000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hyperlink" Target="http://lattes.cnpq.br/2335804614447803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74F1C-097A-BAC1-9BA2-88ADDE451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1331"/>
            <a:ext cx="12192000" cy="1049867"/>
          </a:xfrm>
        </p:spPr>
        <p:txBody>
          <a:bodyPr/>
          <a:lstStyle/>
          <a:p>
            <a:r>
              <a:rPr lang="pt-BR" dirty="0" err="1"/>
              <a:t>Chapter</a:t>
            </a:r>
            <a:r>
              <a:rPr lang="pt-BR" dirty="0"/>
              <a:t> 3: Software </a:t>
            </a:r>
            <a:r>
              <a:rPr lang="pt-BR" dirty="0" err="1"/>
              <a:t>Construction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682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2B2A4-CE39-D36E-C6E9-BB00F979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1.5. Standards in </a:t>
            </a:r>
            <a:r>
              <a:rPr lang="pt-BR" dirty="0" err="1"/>
              <a:t>Construction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04FB23-9BE9-D8E6-FAE5-93602D5DD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Os padrões podem ser internos ou externos</a:t>
            </a:r>
          </a:p>
          <a:p>
            <a:r>
              <a:rPr lang="pt-BR" dirty="0"/>
              <a:t>São usados para alcançar os objetivos de qualidade custo e eficiência</a:t>
            </a:r>
          </a:p>
          <a:p>
            <a:r>
              <a:rPr lang="pt-BR" dirty="0"/>
              <a:t>Aumento de segurança</a:t>
            </a:r>
          </a:p>
          <a:p>
            <a:r>
              <a:rPr lang="pt-BR" dirty="0"/>
              <a:t>Exemplos:</a:t>
            </a:r>
          </a:p>
          <a:p>
            <a:pPr lvl="1"/>
            <a:r>
              <a:rPr lang="pt-BR" dirty="0"/>
              <a:t>Métodos de comunicação bem documentados em relação aos tipos e sue conteúdo</a:t>
            </a:r>
          </a:p>
          <a:p>
            <a:pPr lvl="1"/>
            <a:r>
              <a:rPr lang="pt-BR" dirty="0"/>
              <a:t>Buscar padrões das linguagens</a:t>
            </a:r>
          </a:p>
          <a:p>
            <a:pPr lvl="1"/>
            <a:r>
              <a:rPr lang="pt-BR" dirty="0"/>
              <a:t>Padrões de código: nomeação (explicar os cases), layout, </a:t>
            </a:r>
            <a:r>
              <a:rPr lang="pt-BR" dirty="0" err="1"/>
              <a:t>etc</a:t>
            </a:r>
            <a:endParaRPr lang="pt-BR" dirty="0"/>
          </a:p>
          <a:p>
            <a:r>
              <a:rPr lang="pt-BR" dirty="0"/>
              <a:t>Padrões externos [ADICIONAR DEPOIS]</a:t>
            </a:r>
          </a:p>
          <a:p>
            <a:r>
              <a:rPr lang="pt-BR" dirty="0"/>
              <a:t>Padrões internos [ADICIONAR DEPOIS]</a:t>
            </a:r>
          </a:p>
        </p:txBody>
      </p:sp>
    </p:spTree>
    <p:extLst>
      <p:ext uri="{BB962C8B-B14F-4D97-AF65-F5344CB8AC3E}">
        <p14:creationId xmlns:p14="http://schemas.microsoft.com/office/powerpoint/2010/main" val="77010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96E82F5-1D5C-D958-6BE9-100A8601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461A745-38BB-5F22-053B-23AB5DE7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52F7445-19FA-529F-2E61-207ECE16969E}"/>
              </a:ext>
            </a:extLst>
          </p:cNvPr>
          <p:cNvSpPr/>
          <p:nvPr/>
        </p:nvSpPr>
        <p:spPr>
          <a:xfrm>
            <a:off x="203223" y="164431"/>
            <a:ext cx="11774905" cy="6529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32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2. </a:t>
            </a:r>
            <a:r>
              <a:rPr lang="pt-BR" dirty="0" err="1"/>
              <a:t>Managing</a:t>
            </a:r>
            <a:r>
              <a:rPr lang="pt-BR" dirty="0"/>
              <a:t> </a:t>
            </a:r>
            <a:r>
              <a:rPr lang="pt-BR" dirty="0" err="1"/>
              <a:t>Construction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[Listar os tópicos]</a:t>
            </a:r>
          </a:p>
        </p:txBody>
      </p:sp>
    </p:spTree>
    <p:extLst>
      <p:ext uri="{BB962C8B-B14F-4D97-AF65-F5344CB8AC3E}">
        <p14:creationId xmlns:p14="http://schemas.microsoft.com/office/powerpoint/2010/main" val="191067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dirty="0"/>
              <a:t>2.1. </a:t>
            </a:r>
            <a:r>
              <a:rPr lang="pt-BR" dirty="0" err="1"/>
              <a:t>Construction</a:t>
            </a:r>
            <a:r>
              <a:rPr lang="pt-BR" dirty="0"/>
              <a:t> in Life Cycle Models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Alguns modelos são lineares como o de cascata, mas demandam de uma boa base antes do desenvolvimento, como aquisição de requisitos detalhados e extensos. Construção é vista como codificação</a:t>
            </a:r>
          </a:p>
          <a:p>
            <a:r>
              <a:rPr lang="pt-BR" dirty="0"/>
              <a:t>Concorrência de etapas são conceitos para os modelos mais iterativos, como o desenvolvimento ágil</a:t>
            </a:r>
          </a:p>
          <a:p>
            <a:r>
              <a:rPr lang="pt-BR" dirty="0"/>
              <a:t>As etapas se sobrepõem</a:t>
            </a:r>
          </a:p>
          <a:p>
            <a:r>
              <a:rPr lang="pt-BR" dirty="0"/>
              <a:t>A construção é vista como a mescla das atividades de design, código e teste</a:t>
            </a:r>
          </a:p>
          <a:p>
            <a:r>
              <a:rPr lang="pt-BR" dirty="0"/>
              <a:t>[Ver mais depois]</a:t>
            </a:r>
          </a:p>
        </p:txBody>
      </p:sp>
    </p:spTree>
    <p:extLst>
      <p:ext uri="{BB962C8B-B14F-4D97-AF65-F5344CB8AC3E}">
        <p14:creationId xmlns:p14="http://schemas.microsoft.com/office/powerpoint/2010/main" val="2149899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2.2. </a:t>
            </a:r>
            <a:r>
              <a:rPr lang="pt-BR" dirty="0" err="1"/>
              <a:t>Construction</a:t>
            </a:r>
            <a:r>
              <a:rPr lang="pt-BR" dirty="0"/>
              <a:t> Planning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escolha do método de construção é essencial para o desenvolvimento pois vai desde a construção dos prerrequisitos, como eles são performados e quanto eles serão completos antes do trabalho terminar</a:t>
            </a:r>
          </a:p>
          <a:p>
            <a:r>
              <a:rPr lang="pt-BR" dirty="0"/>
              <a:t>A abordagem afeta o time na redução de complexidade, antecipação de mudanças e construção para verificação</a:t>
            </a:r>
          </a:p>
          <a:p>
            <a:r>
              <a:rPr lang="pt-BR" dirty="0"/>
              <a:t>Também de fine a ordem em que os componentes serão construídos e integrados</a:t>
            </a:r>
          </a:p>
          <a:p>
            <a:r>
              <a:rPr lang="pt-BR" dirty="0"/>
              <a:t>[FALTA COISA]</a:t>
            </a:r>
          </a:p>
        </p:txBody>
      </p:sp>
    </p:spTree>
    <p:extLst>
      <p:ext uri="{BB962C8B-B14F-4D97-AF65-F5344CB8AC3E}">
        <p14:creationId xmlns:p14="http://schemas.microsoft.com/office/powerpoint/2010/main" val="1801361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2.3. </a:t>
            </a:r>
            <a:r>
              <a:rPr lang="pt-BR" dirty="0" err="1"/>
              <a:t>Construction</a:t>
            </a:r>
            <a:r>
              <a:rPr lang="pt-BR" dirty="0"/>
              <a:t> </a:t>
            </a:r>
            <a:r>
              <a:rPr lang="pt-BR" dirty="0" err="1"/>
              <a:t>Measurement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Atividades e artefatos de construção podem ser medidos.</a:t>
            </a:r>
          </a:p>
          <a:p>
            <a:r>
              <a:rPr lang="pt-BR" dirty="0"/>
              <a:t>[Listar coisas da construção]</a:t>
            </a:r>
          </a:p>
          <a:p>
            <a:r>
              <a:rPr lang="pt-BR" dirty="0"/>
              <a:t>As métricas podem ser úteis na gerência da construção. Mantendo a qualidade e aprimorando o processo de construção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146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96E82F5-1D5C-D958-6BE9-100A8601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461A745-38BB-5F22-053B-23AB5DE7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52F7445-19FA-529F-2E61-207ECE16969E}"/>
              </a:ext>
            </a:extLst>
          </p:cNvPr>
          <p:cNvSpPr/>
          <p:nvPr/>
        </p:nvSpPr>
        <p:spPr>
          <a:xfrm>
            <a:off x="203223" y="164431"/>
            <a:ext cx="11774905" cy="6529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84745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3. </a:t>
            </a:r>
            <a:r>
              <a:rPr lang="pt-BR" dirty="0" err="1"/>
              <a:t>Practical</a:t>
            </a:r>
            <a:r>
              <a:rPr lang="pt-BR" dirty="0"/>
              <a:t> </a:t>
            </a:r>
            <a:r>
              <a:rPr lang="pt-BR" dirty="0" err="1"/>
              <a:t>Considerations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construção, quem estiver em cargo da engenharia de software deverá lidar com mudanças caóticas do mundo real. E precisa lidar precisamente.</a:t>
            </a:r>
          </a:p>
          <a:p>
            <a:r>
              <a:rPr lang="pt-BR" dirty="0"/>
              <a:t>Por isso é um desenvolvimento quase artesanal, pois precisa ser capaz de contornar as aleatoriedades da vida</a:t>
            </a:r>
          </a:p>
        </p:txBody>
      </p:sp>
    </p:spTree>
    <p:extLst>
      <p:ext uri="{BB962C8B-B14F-4D97-AF65-F5344CB8AC3E}">
        <p14:creationId xmlns:p14="http://schemas.microsoft.com/office/powerpoint/2010/main" val="1383394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3.1. </a:t>
            </a:r>
            <a:r>
              <a:rPr lang="pt-BR" dirty="0" err="1"/>
              <a:t>Construction</a:t>
            </a:r>
            <a:r>
              <a:rPr lang="pt-BR" dirty="0"/>
              <a:t>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Embora o design possa ser feito separadamente da construção, muitas vezes boa parte do design deverá ser feito em acordo com a construção por causa dos limites impostos pelo software e pelo mundo real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1017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3.2. </a:t>
            </a:r>
            <a:r>
              <a:rPr lang="pt-BR" dirty="0" err="1"/>
              <a:t>Construction</a:t>
            </a:r>
            <a:r>
              <a:rPr lang="pt-BR" dirty="0"/>
              <a:t> </a:t>
            </a:r>
            <a:r>
              <a:rPr lang="pt-BR" dirty="0" err="1"/>
              <a:t>Languages</a:t>
            </a:r>
            <a:r>
              <a:rPr lang="pt-BR" dirty="0"/>
              <a:t> [VER MELHOR DEPOIS]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Toolkit </a:t>
            </a:r>
            <a:r>
              <a:rPr lang="pt-BR" dirty="0" err="1"/>
              <a:t>languages</a:t>
            </a:r>
            <a:r>
              <a:rPr lang="pt-BR" dirty="0"/>
              <a:t> [VER MELHOR DEPOIS]</a:t>
            </a:r>
          </a:p>
          <a:p>
            <a:r>
              <a:rPr lang="pt-BR" dirty="0" err="1"/>
              <a:t>Scripting</a:t>
            </a:r>
            <a:r>
              <a:rPr lang="pt-BR" dirty="0"/>
              <a:t> </a:t>
            </a:r>
            <a:r>
              <a:rPr lang="pt-BR" dirty="0" err="1"/>
              <a:t>languages</a:t>
            </a:r>
            <a:r>
              <a:rPr lang="pt-BR" dirty="0"/>
              <a:t> [VER MELHOR DEPOIS]</a:t>
            </a:r>
          </a:p>
          <a:p>
            <a:r>
              <a:rPr lang="pt-BR" dirty="0" err="1"/>
              <a:t>Programming</a:t>
            </a:r>
            <a:r>
              <a:rPr lang="pt-BR" dirty="0"/>
              <a:t> </a:t>
            </a:r>
            <a:r>
              <a:rPr lang="pt-BR" dirty="0" err="1"/>
              <a:t>languages</a:t>
            </a:r>
            <a:r>
              <a:rPr lang="pt-BR" dirty="0"/>
              <a:t> [VER MELHOR DEPOIS]</a:t>
            </a:r>
          </a:p>
          <a:p>
            <a:r>
              <a:rPr lang="pt-BR" dirty="0"/>
              <a:t>[diferença entre </a:t>
            </a:r>
            <a:r>
              <a:rPr lang="pt-BR" dirty="0" err="1"/>
              <a:t>programming</a:t>
            </a:r>
            <a:r>
              <a:rPr lang="pt-BR" dirty="0"/>
              <a:t> e </a:t>
            </a:r>
            <a:r>
              <a:rPr lang="pt-BR" dirty="0" err="1"/>
              <a:t>scripting</a:t>
            </a:r>
            <a:r>
              <a:rPr lang="pt-BR" dirty="0"/>
              <a:t>]</a:t>
            </a:r>
          </a:p>
          <a:p>
            <a:pPr lvl="1"/>
            <a:r>
              <a:rPr lang="pt-BR" dirty="0" err="1"/>
              <a:t>Linguistic</a:t>
            </a:r>
            <a:r>
              <a:rPr lang="pt-BR" dirty="0"/>
              <a:t> [VER MELHOR DEPOIS]</a:t>
            </a:r>
          </a:p>
          <a:p>
            <a:pPr lvl="1"/>
            <a:r>
              <a:rPr lang="pt-BR" dirty="0"/>
              <a:t>Formal [VER MELHOR DEPOIS]</a:t>
            </a:r>
          </a:p>
          <a:p>
            <a:pPr lvl="1"/>
            <a:r>
              <a:rPr lang="pt-BR" dirty="0"/>
              <a:t>Visual [VER MELHOR DEPOIS]</a:t>
            </a:r>
          </a:p>
        </p:txBody>
      </p:sp>
    </p:spTree>
    <p:extLst>
      <p:ext uri="{BB962C8B-B14F-4D97-AF65-F5344CB8AC3E}">
        <p14:creationId xmlns:p14="http://schemas.microsoft.com/office/powerpoint/2010/main" val="246343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74F1C-097A-BAC1-9BA2-88ADDE451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1331"/>
            <a:ext cx="12192000" cy="1049867"/>
          </a:xfrm>
        </p:spPr>
        <p:txBody>
          <a:bodyPr/>
          <a:lstStyle/>
          <a:p>
            <a:r>
              <a:rPr lang="pt-BR" dirty="0" err="1"/>
              <a:t>Chapter</a:t>
            </a:r>
            <a:r>
              <a:rPr lang="pt-BR" dirty="0"/>
              <a:t> 3: Software </a:t>
            </a:r>
            <a:r>
              <a:rPr lang="pt-BR" dirty="0" err="1"/>
              <a:t>Construction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E354A1-2BEA-87F2-B4E4-86591D291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63" y="3888786"/>
            <a:ext cx="2814638" cy="28146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2FBDC3-2E5D-C380-B183-BF018EA11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80" y="3888786"/>
            <a:ext cx="3459663" cy="30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1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3.3. </a:t>
            </a:r>
            <a:r>
              <a:rPr lang="pt-BR" dirty="0" err="1"/>
              <a:t>Coding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Técnicas para legibilidade e entendimento. Ex.: </a:t>
            </a:r>
            <a:r>
              <a:rPr lang="pt-BR" dirty="0" err="1"/>
              <a:t>Conveções</a:t>
            </a:r>
            <a:r>
              <a:rPr lang="pt-BR" dirty="0"/>
              <a:t> de nomeação</a:t>
            </a:r>
          </a:p>
          <a:p>
            <a:r>
              <a:rPr lang="pt-BR" dirty="0"/>
              <a:t>Estruturas de controle [PESQUISAR SOBRE]</a:t>
            </a:r>
          </a:p>
          <a:p>
            <a:r>
              <a:rPr lang="pt-BR" dirty="0"/>
              <a:t>Lidar com erros esperados e não esperados</a:t>
            </a:r>
          </a:p>
          <a:p>
            <a:r>
              <a:rPr lang="pt-BR" dirty="0"/>
              <a:t>Prevenção de falha de segurança em nível de código: </a:t>
            </a:r>
            <a:r>
              <a:rPr lang="pt-BR" dirty="0" err="1"/>
              <a:t>Over|Underflow</a:t>
            </a:r>
            <a:r>
              <a:rPr lang="pt-BR" dirty="0"/>
              <a:t>, índice de </a:t>
            </a:r>
            <a:r>
              <a:rPr lang="pt-BR" dirty="0" err="1"/>
              <a:t>array</a:t>
            </a:r>
            <a:r>
              <a:rPr lang="pt-BR" dirty="0"/>
              <a:t>, </a:t>
            </a:r>
            <a:r>
              <a:rPr lang="pt-BR" dirty="0" err="1"/>
              <a:t>sql</a:t>
            </a:r>
            <a:r>
              <a:rPr lang="pt-BR" dirty="0"/>
              <a:t> </a:t>
            </a:r>
            <a:r>
              <a:rPr lang="pt-BR" dirty="0" err="1"/>
              <a:t>injection</a:t>
            </a:r>
            <a:endParaRPr lang="pt-BR" dirty="0"/>
          </a:p>
          <a:p>
            <a:r>
              <a:rPr lang="pt-BR" dirty="0"/>
              <a:t>Organização do código em rotinas, classes, pacotes [PESQUISAR SOBRE]</a:t>
            </a:r>
          </a:p>
          <a:p>
            <a:r>
              <a:rPr lang="pt-BR" dirty="0"/>
              <a:t>Documentação do código</a:t>
            </a:r>
          </a:p>
          <a:p>
            <a:r>
              <a:rPr lang="pt-BR" dirty="0"/>
              <a:t>Refinamento do código</a:t>
            </a:r>
          </a:p>
        </p:txBody>
      </p:sp>
    </p:spTree>
    <p:extLst>
      <p:ext uri="{BB962C8B-B14F-4D97-AF65-F5344CB8AC3E}">
        <p14:creationId xmlns:p14="http://schemas.microsoft.com/office/powerpoint/2010/main" val="372235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3.4. </a:t>
            </a:r>
            <a:r>
              <a:rPr lang="pt-BR" dirty="0" err="1"/>
              <a:t>Construction</a:t>
            </a:r>
            <a:r>
              <a:rPr lang="pt-BR" dirty="0"/>
              <a:t> Testing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Testes: Integração e Unidade</a:t>
            </a:r>
          </a:p>
          <a:p>
            <a:r>
              <a:rPr lang="pt-BR" dirty="0"/>
              <a:t>Usado para reduzir o tempo entre a ocorrência do erro e a detecção do erro. Assim reduzindo o custo de seu reparo.</a:t>
            </a:r>
          </a:p>
          <a:p>
            <a:r>
              <a:rPr lang="pt-BR" dirty="0"/>
              <a:t>Os testes podem ser escritos antes ou depois da criação do código (exemplo função de soma)</a:t>
            </a:r>
          </a:p>
          <a:p>
            <a:pPr lvl="1"/>
            <a:r>
              <a:rPr lang="pt-BR" dirty="0"/>
              <a:t>Exemplo soma de inteiros </a:t>
            </a:r>
            <a:r>
              <a:rPr lang="pt-BR" dirty="0" err="1"/>
              <a:t>vs</a:t>
            </a:r>
            <a:r>
              <a:rPr lang="pt-BR" dirty="0"/>
              <a:t> soma de reais</a:t>
            </a:r>
          </a:p>
        </p:txBody>
      </p:sp>
    </p:spTree>
    <p:extLst>
      <p:ext uri="{BB962C8B-B14F-4D97-AF65-F5344CB8AC3E}">
        <p14:creationId xmlns:p14="http://schemas.microsoft.com/office/powerpoint/2010/main" val="405163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3.5. </a:t>
            </a:r>
            <a:r>
              <a:rPr lang="pt-BR" dirty="0" err="1"/>
              <a:t>Construction</a:t>
            </a:r>
            <a:r>
              <a:rPr lang="pt-BR" dirty="0"/>
              <a:t> for Reuse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Construção de software com potencial de reuso no futuro.</a:t>
            </a:r>
          </a:p>
          <a:p>
            <a:r>
              <a:rPr lang="pt-BR" dirty="0"/>
              <a:t>Encapsula fragmentos de códigos reusáveis em componentes ou bibliotecas bem estruturadas</a:t>
            </a:r>
          </a:p>
          <a:p>
            <a:r>
              <a:rPr lang="pt-BR" dirty="0"/>
              <a:t>Implementação de variabilidade (exemplo do uso de casos genéricos em C e Go) (revisitar o exemplo dos inteiros </a:t>
            </a:r>
            <a:r>
              <a:rPr lang="pt-BR" dirty="0" err="1"/>
              <a:t>vs</a:t>
            </a:r>
            <a:r>
              <a:rPr lang="pt-BR" dirty="0"/>
              <a:t> reais)</a:t>
            </a:r>
          </a:p>
          <a:p>
            <a:r>
              <a:rPr lang="pt-BR" dirty="0"/>
              <a:t>Encapsulamento de variabilidade para permitir a configuração e customização (exemplo da produção de lixeiras de alumínio)</a:t>
            </a:r>
          </a:p>
          <a:p>
            <a:r>
              <a:rPr lang="pt-BR" dirty="0"/>
              <a:t>Testar a variabilidade disponibilizada</a:t>
            </a:r>
          </a:p>
          <a:p>
            <a:r>
              <a:rPr lang="pt-BR" dirty="0"/>
              <a:t>Descrição e publicação do software reutilizável (exemplo IC GitHub)</a:t>
            </a:r>
          </a:p>
        </p:txBody>
      </p:sp>
    </p:spTree>
    <p:extLst>
      <p:ext uri="{BB962C8B-B14F-4D97-AF65-F5344CB8AC3E}">
        <p14:creationId xmlns:p14="http://schemas.microsoft.com/office/powerpoint/2010/main" val="2988071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3.6. </a:t>
            </a:r>
            <a:r>
              <a:rPr lang="pt-BR" dirty="0" err="1"/>
              <a:t>Construction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Reuse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Os casos mais populares de reuso são os que utilizam das bibliotecas disponibilizadas pela linguagem. Ou um repositório organizacional.</a:t>
            </a:r>
          </a:p>
          <a:p>
            <a:r>
              <a:rPr lang="pt-BR" dirty="0"/>
              <a:t>Além disso, usa também de bibliotecas de uso público</a:t>
            </a:r>
          </a:p>
          <a:p>
            <a:r>
              <a:rPr lang="pt-BR" dirty="0"/>
              <a:t>Geralmente tendo melhor qualidade do que um código que seria desenvolvido do 0 pela instituição, por exemplo em questão de segurança</a:t>
            </a:r>
          </a:p>
          <a:p>
            <a:r>
              <a:rPr lang="pt-BR" dirty="0"/>
              <a:t>Tarefas relacionadas</a:t>
            </a:r>
          </a:p>
          <a:p>
            <a:pPr lvl="1"/>
            <a:r>
              <a:rPr lang="pt-BR" dirty="0"/>
              <a:t>Seleção de unidades reusáveis, bases de dados, procedimentos de testes ou dados de teste</a:t>
            </a:r>
          </a:p>
          <a:p>
            <a:pPr lvl="1"/>
            <a:r>
              <a:rPr lang="pt-BR" dirty="0"/>
              <a:t>Avaliação do código e teste de reusabilidade</a:t>
            </a:r>
          </a:p>
          <a:p>
            <a:pPr lvl="1"/>
            <a:r>
              <a:rPr lang="pt-BR" dirty="0"/>
              <a:t>Integração do código reutilizado no software atual</a:t>
            </a:r>
          </a:p>
          <a:p>
            <a:pPr lvl="1"/>
            <a:r>
              <a:rPr lang="pt-BR" dirty="0"/>
              <a:t>Informar sobre o reuso de informação em novos códigos, procedimentos de teste ou dados de teste</a:t>
            </a:r>
          </a:p>
        </p:txBody>
      </p:sp>
    </p:spTree>
    <p:extLst>
      <p:ext uri="{BB962C8B-B14F-4D97-AF65-F5344CB8AC3E}">
        <p14:creationId xmlns:p14="http://schemas.microsoft.com/office/powerpoint/2010/main" val="1748120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3.7. </a:t>
            </a:r>
            <a:r>
              <a:rPr lang="pt-BR" dirty="0" err="1"/>
              <a:t>Construction</a:t>
            </a:r>
            <a:r>
              <a:rPr lang="pt-BR" dirty="0"/>
              <a:t> </a:t>
            </a:r>
            <a:r>
              <a:rPr lang="pt-BR" dirty="0" err="1"/>
              <a:t>Quality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Falhas durante o design e a construção, podem afetar a qualidade e a segurança.</a:t>
            </a:r>
          </a:p>
          <a:p>
            <a:r>
              <a:rPr lang="pt-BR" dirty="0"/>
              <a:t>Não só na segurança, mas também brechas na usabilidade esperada</a:t>
            </a:r>
          </a:p>
          <a:p>
            <a:r>
              <a:rPr lang="pt-BR" dirty="0"/>
              <a:t>Técnicas usadas</a:t>
            </a:r>
          </a:p>
          <a:p>
            <a:pPr lvl="1"/>
            <a:r>
              <a:rPr lang="pt-BR" dirty="0"/>
              <a:t>Testes de unidade e integração</a:t>
            </a:r>
          </a:p>
          <a:p>
            <a:pPr lvl="1"/>
            <a:r>
              <a:rPr lang="pt-BR" dirty="0"/>
              <a:t>Desenvolver primeiro os testes antes do código</a:t>
            </a:r>
          </a:p>
          <a:p>
            <a:pPr lvl="1"/>
            <a:r>
              <a:rPr lang="pt-BR" dirty="0"/>
              <a:t>Inspeções</a:t>
            </a:r>
          </a:p>
          <a:p>
            <a:pPr lvl="1"/>
            <a:r>
              <a:rPr lang="pt-BR" dirty="0"/>
              <a:t>Revisão técnica, principalmente de segurança</a:t>
            </a:r>
          </a:p>
          <a:p>
            <a:pPr lvl="1"/>
            <a:r>
              <a:rPr lang="pt-BR" dirty="0"/>
              <a:t>Análise estática [PESQUISAR SOBRE]</a:t>
            </a:r>
          </a:p>
          <a:p>
            <a:r>
              <a:rPr lang="pt-BR" dirty="0"/>
              <a:t>As técnicas escolhidas depende da natureza do software desenvolvido e dos engenheiros de software envolvidos</a:t>
            </a:r>
          </a:p>
          <a:p>
            <a:r>
              <a:rPr lang="pt-BR" dirty="0"/>
              <a:t>É esperado que programadores tenham em mente vulnerabilidades comuns.</a:t>
            </a:r>
          </a:p>
          <a:p>
            <a:r>
              <a:rPr lang="pt-BR" dirty="0"/>
              <a:t>Existem testes estáticos que vasculham vulnerabilidades comuns de diversas linguagens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1671132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3.8. </a:t>
            </a:r>
            <a:r>
              <a:rPr lang="pt-BR" dirty="0" err="1"/>
              <a:t>Integration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Uma atividade chave é a integração entre diferentes rotinas, classes, componentes e subsistemas.</a:t>
            </a:r>
          </a:p>
          <a:p>
            <a:r>
              <a:rPr lang="pt-BR" dirty="0"/>
              <a:t>Possivelmente um sistema de software necessite ser integrado com outro software ou sistema de hardware</a:t>
            </a:r>
          </a:p>
          <a:p>
            <a:r>
              <a:rPr lang="pt-BR" dirty="0"/>
              <a:t>Fase</a:t>
            </a:r>
          </a:p>
          <a:p>
            <a:pPr lvl="1"/>
            <a:r>
              <a:rPr lang="pt-BR" dirty="0"/>
              <a:t>Big </a:t>
            </a:r>
            <a:r>
              <a:rPr lang="pt-BR" dirty="0" err="1"/>
              <a:t>bang</a:t>
            </a:r>
            <a:r>
              <a:rPr lang="pt-BR" dirty="0"/>
              <a:t>: espera que um grupo definido de funcionalidades esteja pronto para ser implementado</a:t>
            </a:r>
          </a:p>
          <a:p>
            <a:r>
              <a:rPr lang="pt-BR" dirty="0"/>
              <a:t>Incremental</a:t>
            </a:r>
          </a:p>
          <a:p>
            <a:pPr lvl="1"/>
            <a:r>
              <a:rPr lang="pt-BR" dirty="0"/>
              <a:t>Permite implementação de funcionalidades individualmente, o que auxilia na fácil localização de erros</a:t>
            </a:r>
          </a:p>
        </p:txBody>
      </p:sp>
    </p:spTree>
    <p:extLst>
      <p:ext uri="{BB962C8B-B14F-4D97-AF65-F5344CB8AC3E}">
        <p14:creationId xmlns:p14="http://schemas.microsoft.com/office/powerpoint/2010/main" val="316610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96E82F5-1D5C-D958-6BE9-100A8601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461A745-38BB-5F22-053B-23AB5DE7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52F7445-19FA-529F-2E61-207ECE16969E}"/>
              </a:ext>
            </a:extLst>
          </p:cNvPr>
          <p:cNvSpPr/>
          <p:nvPr/>
        </p:nvSpPr>
        <p:spPr>
          <a:xfrm>
            <a:off x="203223" y="164431"/>
            <a:ext cx="11774905" cy="6529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025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4. </a:t>
            </a:r>
            <a:r>
              <a:rPr lang="pt-BR" dirty="0" err="1"/>
              <a:t>Construction</a:t>
            </a:r>
            <a:r>
              <a:rPr lang="pt-BR" dirty="0"/>
              <a:t> Technologies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4.1. API Design and Use</a:t>
            </a:r>
          </a:p>
          <a:p>
            <a:pPr algn="l"/>
            <a:r>
              <a:rPr lang="en-US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4.2. Object-Oriented Runtime Issues</a:t>
            </a:r>
          </a:p>
          <a:p>
            <a:pPr algn="l"/>
            <a:r>
              <a:rPr lang="en-US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4.3. Parameterization and Generics</a:t>
            </a:r>
          </a:p>
          <a:p>
            <a:pPr algn="l"/>
            <a:r>
              <a:rPr lang="en-US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4.4. Assertions, Design by Contract, and Defensive Programming</a:t>
            </a:r>
          </a:p>
          <a:p>
            <a:pPr algn="l"/>
            <a:r>
              <a:rPr lang="pt-BR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4.5. </a:t>
            </a:r>
            <a:r>
              <a:rPr lang="pt-BR" sz="1800" b="0" i="1" u="none" strike="noStrike" baseline="0" dirty="0" err="1">
                <a:solidFill>
                  <a:srgbClr val="FFFFFF"/>
                </a:solidFill>
                <a:latin typeface="TimesNewRomanPS-ItalicMT"/>
              </a:rPr>
              <a:t>Error</a:t>
            </a:r>
            <a:r>
              <a:rPr lang="pt-BR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 </a:t>
            </a:r>
            <a:r>
              <a:rPr lang="pt-BR" sz="1800" b="0" i="1" u="none" strike="noStrike" baseline="0" dirty="0" err="1">
                <a:solidFill>
                  <a:srgbClr val="FFFFFF"/>
                </a:solidFill>
                <a:latin typeface="TimesNewRomanPS-ItalicMT"/>
              </a:rPr>
              <a:t>Handling</a:t>
            </a:r>
            <a:r>
              <a:rPr lang="pt-BR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, </a:t>
            </a:r>
            <a:r>
              <a:rPr lang="pt-BR" sz="1800" b="0" i="1" u="none" strike="noStrike" baseline="0" dirty="0" err="1">
                <a:solidFill>
                  <a:srgbClr val="FFFFFF"/>
                </a:solidFill>
                <a:latin typeface="TimesNewRomanPS-ItalicMT"/>
              </a:rPr>
              <a:t>Exception</a:t>
            </a:r>
            <a:r>
              <a:rPr lang="pt-BR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 </a:t>
            </a:r>
            <a:r>
              <a:rPr lang="pt-BR" sz="1800" b="0" i="1" u="none" strike="noStrike" baseline="0" dirty="0" err="1">
                <a:solidFill>
                  <a:srgbClr val="FFFFFF"/>
                </a:solidFill>
                <a:latin typeface="TimesNewRomanPS-ItalicMT"/>
              </a:rPr>
              <a:t>Handling</a:t>
            </a:r>
            <a:r>
              <a:rPr lang="pt-BR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, and </a:t>
            </a:r>
            <a:r>
              <a:rPr lang="pt-BR" sz="1800" b="0" i="1" u="none" strike="noStrike" baseline="0" dirty="0" err="1">
                <a:solidFill>
                  <a:srgbClr val="FFFFFF"/>
                </a:solidFill>
                <a:latin typeface="TimesNewRomanPS-ItalicMT"/>
              </a:rPr>
              <a:t>Fault</a:t>
            </a:r>
            <a:r>
              <a:rPr lang="pt-BR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 </a:t>
            </a:r>
            <a:r>
              <a:rPr lang="pt-BR" sz="1800" b="0" i="1" u="none" strike="noStrike" baseline="0" dirty="0" err="1">
                <a:solidFill>
                  <a:srgbClr val="FFFFFF"/>
                </a:solidFill>
                <a:latin typeface="TimesNewRomanPS-ItalicMT"/>
              </a:rPr>
              <a:t>Tolerance</a:t>
            </a:r>
            <a:endParaRPr lang="pt-BR" sz="1800" b="0" i="1" u="none" strike="noStrike" baseline="0" dirty="0">
              <a:solidFill>
                <a:srgbClr val="FFFFFF"/>
              </a:solidFill>
              <a:latin typeface="TimesNewRomanPS-ItalicMT"/>
            </a:endParaRPr>
          </a:p>
          <a:p>
            <a:pPr algn="l"/>
            <a:r>
              <a:rPr lang="pt-BR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4.6. </a:t>
            </a:r>
            <a:r>
              <a:rPr lang="pt-BR" sz="1800" b="0" i="1" u="none" strike="noStrike" baseline="0" dirty="0" err="1">
                <a:solidFill>
                  <a:srgbClr val="FFFFFF"/>
                </a:solidFill>
                <a:latin typeface="TimesNewRomanPS-ItalicMT"/>
              </a:rPr>
              <a:t>Executable</a:t>
            </a:r>
            <a:r>
              <a:rPr lang="pt-BR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 Models</a:t>
            </a:r>
          </a:p>
          <a:p>
            <a:pPr algn="l"/>
            <a:r>
              <a:rPr lang="en-US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4.7. State-Based and Table-Driven Construction Techniques</a:t>
            </a:r>
          </a:p>
          <a:p>
            <a:pPr algn="l"/>
            <a:r>
              <a:rPr lang="en-US" sz="1800" b="0" i="1" u="none" strike="noStrike" baseline="0" dirty="0">
                <a:solidFill>
                  <a:srgbClr val="FFFFFF"/>
                </a:solidFill>
                <a:latin typeface="TimesNewRomanPS-ItalicMT"/>
              </a:rPr>
              <a:t>4.8. Runtime Configuration and Internationalization</a:t>
            </a:r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8215694-6558-2282-A90A-5A4984191F17}"/>
              </a:ext>
            </a:extLst>
          </p:cNvPr>
          <p:cNvSpPr txBox="1">
            <a:spLocks/>
          </p:cNvSpPr>
          <p:nvPr/>
        </p:nvSpPr>
        <p:spPr>
          <a:xfrm>
            <a:off x="6085352" y="1732448"/>
            <a:ext cx="518220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i="1" dirty="0">
                <a:solidFill>
                  <a:srgbClr val="FFFFFF"/>
                </a:solidFill>
                <a:latin typeface="TimesNewRomanPS-ItalicMT"/>
              </a:rPr>
              <a:t>4.9. </a:t>
            </a:r>
            <a:r>
              <a:rPr lang="pt-BR" sz="1800" i="1" dirty="0" err="1">
                <a:solidFill>
                  <a:srgbClr val="FFFFFF"/>
                </a:solidFill>
                <a:latin typeface="TimesNewRomanPS-ItalicMT"/>
              </a:rPr>
              <a:t>Grammar-Based</a:t>
            </a:r>
            <a:r>
              <a:rPr lang="pt-BR" sz="1800" i="1" dirty="0">
                <a:solidFill>
                  <a:srgbClr val="FFFFFF"/>
                </a:solidFill>
                <a:latin typeface="TimesNewRomanPS-ItalicMT"/>
              </a:rPr>
              <a:t> Input </a:t>
            </a:r>
            <a:r>
              <a:rPr lang="pt-BR" sz="1800" i="1" dirty="0" err="1">
                <a:solidFill>
                  <a:srgbClr val="FFFFFF"/>
                </a:solidFill>
                <a:latin typeface="TimesNewRomanPS-ItalicMT"/>
              </a:rPr>
              <a:t>Processing</a:t>
            </a:r>
            <a:endParaRPr lang="pt-BR" sz="1800" i="1" dirty="0">
              <a:solidFill>
                <a:srgbClr val="FFFFFF"/>
              </a:solidFill>
              <a:latin typeface="TimesNewRomanPS-ItalicMT"/>
            </a:endParaRPr>
          </a:p>
          <a:p>
            <a:r>
              <a:rPr lang="pt-BR" sz="1800" i="1" dirty="0">
                <a:solidFill>
                  <a:srgbClr val="FFFFFF"/>
                </a:solidFill>
                <a:latin typeface="TimesNewRomanPS-ItalicMT"/>
              </a:rPr>
              <a:t>4.10. </a:t>
            </a:r>
            <a:r>
              <a:rPr lang="pt-BR" sz="1800" i="1" dirty="0" err="1">
                <a:solidFill>
                  <a:srgbClr val="FFFFFF"/>
                </a:solidFill>
                <a:latin typeface="TimesNewRomanPS-ItalicMT"/>
              </a:rPr>
              <a:t>Concurrency</a:t>
            </a:r>
            <a:r>
              <a:rPr lang="pt-BR" sz="1800" i="1" dirty="0">
                <a:solidFill>
                  <a:srgbClr val="FFFFFF"/>
                </a:solidFill>
                <a:latin typeface="TimesNewRomanPS-ItalicMT"/>
              </a:rPr>
              <a:t> </a:t>
            </a:r>
            <a:r>
              <a:rPr lang="pt-BR" sz="1800" i="1" dirty="0" err="1">
                <a:solidFill>
                  <a:srgbClr val="FFFFFF"/>
                </a:solidFill>
                <a:latin typeface="TimesNewRomanPS-ItalicMT"/>
              </a:rPr>
              <a:t>Primitives</a:t>
            </a:r>
            <a:endParaRPr lang="pt-BR" sz="1800" i="1" dirty="0">
              <a:solidFill>
                <a:srgbClr val="FFFFFF"/>
              </a:solidFill>
              <a:latin typeface="TimesNewRomanPS-ItalicMT"/>
            </a:endParaRPr>
          </a:p>
          <a:p>
            <a:r>
              <a:rPr lang="pt-BR" sz="1800" i="1" dirty="0">
                <a:solidFill>
                  <a:srgbClr val="FFFFFF"/>
                </a:solidFill>
                <a:latin typeface="TimesNewRomanPS-ItalicMT"/>
              </a:rPr>
              <a:t>4.11. Middleware</a:t>
            </a:r>
          </a:p>
          <a:p>
            <a:r>
              <a:rPr lang="en-US" sz="1800" i="1" dirty="0">
                <a:solidFill>
                  <a:srgbClr val="FFFFFF"/>
                </a:solidFill>
                <a:latin typeface="TimesNewRomanPS-ItalicMT"/>
              </a:rPr>
              <a:t>4.12. Construction Methods for Distributed Software</a:t>
            </a:r>
          </a:p>
          <a:p>
            <a:r>
              <a:rPr lang="en-US" sz="1800" i="1" dirty="0">
                <a:solidFill>
                  <a:srgbClr val="FFFFFF"/>
                </a:solidFill>
                <a:latin typeface="TimesNewRomanPS-ItalicMT"/>
              </a:rPr>
              <a:t>4.13. Constructing Heterogeneous Systems</a:t>
            </a:r>
          </a:p>
          <a:p>
            <a:r>
              <a:rPr lang="en-US" sz="1800" i="1" dirty="0">
                <a:solidFill>
                  <a:srgbClr val="FFFFFF"/>
                </a:solidFill>
                <a:latin typeface="TimesNewRomanPS-ItalicMT"/>
              </a:rPr>
              <a:t>4.14. Performance Analysis and Tuning</a:t>
            </a:r>
          </a:p>
          <a:p>
            <a:r>
              <a:rPr lang="pt-BR" sz="1800" i="1" dirty="0">
                <a:solidFill>
                  <a:srgbClr val="FFFFFF"/>
                </a:solidFill>
                <a:latin typeface="TimesNewRomanPS-ItalicMT"/>
              </a:rPr>
              <a:t>4.15. Platform Standards</a:t>
            </a:r>
          </a:p>
          <a:p>
            <a:r>
              <a:rPr lang="pt-BR" sz="1800" i="1" dirty="0">
                <a:solidFill>
                  <a:srgbClr val="FFFFFF"/>
                </a:solidFill>
                <a:latin typeface="TimesNewRomanPS-ItalicMT"/>
              </a:rPr>
              <a:t>4.16. Test-</a:t>
            </a:r>
            <a:r>
              <a:rPr lang="pt-BR" sz="1800" i="1" dirty="0" err="1">
                <a:solidFill>
                  <a:srgbClr val="FFFFFF"/>
                </a:solidFill>
                <a:latin typeface="TimesNewRomanPS-ItalicMT"/>
              </a:rPr>
              <a:t>First</a:t>
            </a:r>
            <a:r>
              <a:rPr lang="pt-BR" sz="1800" i="1" dirty="0">
                <a:solidFill>
                  <a:srgbClr val="FFFFFF"/>
                </a:solidFill>
                <a:latin typeface="TimesNewRomanPS-ItalicMT"/>
              </a:rPr>
              <a:t> </a:t>
            </a:r>
            <a:r>
              <a:rPr lang="pt-BR" sz="1800" i="1" dirty="0" err="1">
                <a:solidFill>
                  <a:srgbClr val="FFFFFF"/>
                </a:solidFill>
                <a:latin typeface="TimesNewRomanPS-ItalicMT"/>
              </a:rPr>
              <a:t>Programming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2239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4.1. API Design and Use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APIs devem sempre incluir a explicação de sua semântica.</a:t>
            </a:r>
          </a:p>
          <a:p>
            <a:r>
              <a:rPr lang="pt-BR" dirty="0"/>
              <a:t>Seu design deve permitir que seja fácil de aprender e memorizar. Ser difícil de usar erroneamente, fácil de </a:t>
            </a:r>
            <a:r>
              <a:rPr lang="pt-BR" dirty="0" err="1"/>
              <a:t>extender</a:t>
            </a:r>
            <a:r>
              <a:rPr lang="pt-BR" dirty="0"/>
              <a:t>, ser completo e ter compatibilidade com as versões passadas</a:t>
            </a:r>
          </a:p>
          <a:p>
            <a:r>
              <a:rPr lang="pt-BR" dirty="0"/>
              <a:t>O uso de APIs envolve o processo de selecionar, aprender, testar, integrar e possivelmente </a:t>
            </a:r>
            <a:r>
              <a:rPr lang="pt-BR" dirty="0" err="1"/>
              <a:t>extender</a:t>
            </a:r>
            <a:r>
              <a:rPr lang="pt-BR" dirty="0"/>
              <a:t> a API provida.</a:t>
            </a:r>
          </a:p>
        </p:txBody>
      </p:sp>
    </p:spTree>
    <p:extLst>
      <p:ext uri="{BB962C8B-B14F-4D97-AF65-F5344CB8AC3E}">
        <p14:creationId xmlns:p14="http://schemas.microsoft.com/office/powerpoint/2010/main" val="48112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4.2. </a:t>
            </a:r>
            <a:r>
              <a:rPr lang="pt-BR" dirty="0" err="1"/>
              <a:t>Object-Oriented</a:t>
            </a:r>
            <a:r>
              <a:rPr lang="pt-BR" dirty="0"/>
              <a:t> </a:t>
            </a:r>
            <a:r>
              <a:rPr lang="pt-BR" dirty="0" err="1"/>
              <a:t>Runtime</a:t>
            </a:r>
            <a:r>
              <a:rPr lang="pt-BR" dirty="0"/>
              <a:t> </a:t>
            </a:r>
            <a:r>
              <a:rPr lang="pt-BR" dirty="0" err="1"/>
              <a:t>Issues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Linguagens orientadas a objetos permitem vários mecanismos como polimorfismo e reflexão</a:t>
            </a:r>
          </a:p>
          <a:p>
            <a:pPr lvl="1"/>
            <a:r>
              <a:rPr lang="pt-BR" dirty="0"/>
              <a:t>Polimorfismo – Mutabilidade dependendo do tipo de objeto com o qual se trabalha</a:t>
            </a:r>
          </a:p>
          <a:p>
            <a:pPr lvl="1"/>
            <a:r>
              <a:rPr lang="pt-BR" dirty="0"/>
              <a:t>Reflexão – Mutabilidade da estrutura do código de acordo com a necessidade encontrada</a:t>
            </a:r>
          </a:p>
          <a:p>
            <a:pPr lvl="1"/>
            <a:r>
              <a:rPr lang="pt-BR" dirty="0"/>
              <a:t>(explicar cada um) [PESQUISAR SOBRE REFLEXÃO]</a:t>
            </a:r>
          </a:p>
        </p:txBody>
      </p:sp>
    </p:spTree>
    <p:extLst>
      <p:ext uri="{BB962C8B-B14F-4D97-AF65-F5344CB8AC3E}">
        <p14:creationId xmlns:p14="http://schemas.microsoft.com/office/powerpoint/2010/main" val="171684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F35C1-56ED-3CD3-64A3-70765DA3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1. Software </a:t>
            </a:r>
            <a:r>
              <a:rPr lang="pt-BR" dirty="0" err="1"/>
              <a:t>Construction</a:t>
            </a:r>
            <a:r>
              <a:rPr lang="pt-BR" dirty="0"/>
              <a:t> Fundamentals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4B8282-EA49-59D6-6843-EE9909F8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1.1. Minimizing Complexity</a:t>
            </a:r>
          </a:p>
          <a:p>
            <a:endParaRPr lang="en-US" dirty="0"/>
          </a:p>
          <a:p>
            <a:r>
              <a:rPr lang="en-US" dirty="0"/>
              <a:t>1.2. Anticipating Change</a:t>
            </a:r>
          </a:p>
          <a:p>
            <a:endParaRPr lang="en-US" dirty="0"/>
          </a:p>
          <a:p>
            <a:r>
              <a:rPr lang="en-US" dirty="0"/>
              <a:t>1.3. Constructing for Verification</a:t>
            </a:r>
          </a:p>
          <a:p>
            <a:endParaRPr lang="en-US" dirty="0"/>
          </a:p>
          <a:p>
            <a:r>
              <a:rPr lang="en-US" dirty="0"/>
              <a:t>1.4. Reuse</a:t>
            </a:r>
          </a:p>
          <a:p>
            <a:endParaRPr lang="en-US" dirty="0"/>
          </a:p>
          <a:p>
            <a:r>
              <a:rPr lang="en-US" dirty="0"/>
              <a:t>1.5. Standards in Construction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FA885EE-69A5-797F-9560-0C23D0C3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9" r="10951"/>
          <a:stretch/>
        </p:blipFill>
        <p:spPr>
          <a:xfrm>
            <a:off x="4210050" y="2393269"/>
            <a:ext cx="1706880" cy="1089624"/>
          </a:xfrm>
          <a:prstGeom prst="rect">
            <a:avLst/>
          </a:prstGeom>
        </p:spPr>
      </p:pic>
      <p:pic>
        <p:nvPicPr>
          <p:cNvPr id="2052" name="Picture 4" descr="Twitter verification - Wikipedia">
            <a:extLst>
              <a:ext uri="{FF2B5EF4-FFF2-40B4-BE49-F238E27FC236}">
                <a16:creationId xmlns:a16="http://schemas.microsoft.com/office/drawing/2014/main" id="{BDFA25E9-FAB6-FE92-E8F1-FD565C6D3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693" y="3755800"/>
            <a:ext cx="412024" cy="41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3167B11-D4F7-E863-DF1F-ED8751D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25" b="95250" l="10000" r="90000">
                        <a14:foregroundMark x1="52778" y1="15250" x2="54778" y2="9250"/>
                        <a14:foregroundMark x1="58444" y1="6375" x2="61667" y2="5125"/>
                        <a14:foregroundMark x1="59222" y1="85500" x2="61222" y2="9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17" y="3524846"/>
            <a:ext cx="1061476" cy="94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Emoji For Pinching Hand Will Definitely Be Used To Mean A Small Dick">
            <a:extLst>
              <a:ext uri="{FF2B5EF4-FFF2-40B4-BE49-F238E27FC236}">
                <a16:creationId xmlns:a16="http://schemas.microsoft.com/office/drawing/2014/main" id="{BFE702CD-1AE7-508E-C566-4A5896EEC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40" t="19810" r="27056" b="24541"/>
          <a:stretch/>
        </p:blipFill>
        <p:spPr bwMode="auto">
          <a:xfrm>
            <a:off x="4793629" y="1449561"/>
            <a:ext cx="1061476" cy="88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Understanding Big O Notation via JavaScript | DigitalOcean">
            <a:extLst>
              <a:ext uri="{FF2B5EF4-FFF2-40B4-BE49-F238E27FC236}">
                <a16:creationId xmlns:a16="http://schemas.microsoft.com/office/drawing/2014/main" id="{19B23851-ED1C-2053-60B5-E734884B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8312">
            <a:off x="5818328" y="1530210"/>
            <a:ext cx="1032374" cy="73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11 ideias de Reuse | logos natureza, símbolo de reciclagem, logos de árvores">
            <a:extLst>
              <a:ext uri="{FF2B5EF4-FFF2-40B4-BE49-F238E27FC236}">
                <a16:creationId xmlns:a16="http://schemas.microsoft.com/office/drawing/2014/main" id="{4C49DE3F-23F5-338A-1297-9DC03ECB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83" b="98966" l="2000" r="96000">
                        <a14:foregroundMark x1="9333" y1="31724" x2="4667" y2="53103"/>
                        <a14:foregroundMark x1="4667" y1="53103" x2="7000" y2="70345"/>
                        <a14:foregroundMark x1="7000" y1="70345" x2="23333" y2="83448"/>
                        <a14:foregroundMark x1="23333" y1="83448" x2="42000" y2="88621"/>
                        <a14:foregroundMark x1="42000" y1="88621" x2="60000" y2="84138"/>
                        <a14:foregroundMark x1="60000" y1="84138" x2="75333" y2="73448"/>
                        <a14:foregroundMark x1="75333" y1="73448" x2="84667" y2="55172"/>
                        <a14:foregroundMark x1="84667" y1="55172" x2="88667" y2="34483"/>
                        <a14:foregroundMark x1="88667" y1="34483" x2="81000" y2="15172"/>
                        <a14:foregroundMark x1="81000" y1="15172" x2="81000" y2="15172"/>
                        <a14:foregroundMark x1="35000" y1="77586" x2="67000" y2="82759"/>
                        <a14:foregroundMark x1="87333" y1="46552" x2="49667" y2="84138"/>
                        <a14:foregroundMark x1="62000" y1="95862" x2="86333" y2="78621"/>
                        <a14:foregroundMark x1="86333" y1="78621" x2="91667" y2="70345"/>
                        <a14:foregroundMark x1="93000" y1="71034" x2="96000" y2="39310"/>
                        <a14:foregroundMark x1="96000" y1="39310" x2="93333" y2="30690"/>
                        <a14:foregroundMark x1="67333" y1="93103" x2="45000" y2="95172"/>
                        <a14:foregroundMark x1="38333" y1="94483" x2="52000" y2="98966"/>
                        <a14:foregroundMark x1="2667" y1="41724" x2="2333" y2="54483"/>
                        <a14:foregroundMark x1="13000" y1="45172" x2="13000" y2="45172"/>
                        <a14:foregroundMark x1="31333" y1="6552" x2="36667" y2="4483"/>
                        <a14:foregroundMark x1="65000" y1="12414" x2="65000" y2="12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28" y="4280625"/>
            <a:ext cx="771710" cy="74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BD4EDDA9-DDAB-43FC-7364-11147D51E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20" y="5111532"/>
            <a:ext cx="1583126" cy="9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679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4.3. </a:t>
            </a:r>
            <a:r>
              <a:rPr lang="pt-BR" dirty="0" err="1"/>
              <a:t>Parameterization</a:t>
            </a:r>
            <a:r>
              <a:rPr lang="pt-BR" dirty="0"/>
              <a:t> and </a:t>
            </a:r>
            <a:r>
              <a:rPr lang="pt-BR" dirty="0" err="1"/>
              <a:t>Generics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Permite a definição de um tipo ou classe sem especificar todos os tipos utilizados.</a:t>
            </a:r>
          </a:p>
          <a:p>
            <a:r>
              <a:rPr lang="pt-BR" dirty="0"/>
              <a:t>Os tipos são passados como parâmetros no momento do uso</a:t>
            </a:r>
          </a:p>
          <a:p>
            <a:r>
              <a:rPr lang="pt-BR" dirty="0"/>
              <a:t>(Exemplo de tipo genérico em Go)</a:t>
            </a:r>
          </a:p>
        </p:txBody>
      </p:sp>
    </p:spTree>
    <p:extLst>
      <p:ext uri="{BB962C8B-B14F-4D97-AF65-F5344CB8AC3E}">
        <p14:creationId xmlns:p14="http://schemas.microsoft.com/office/powerpoint/2010/main" val="698941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4.4. Assertions, Design by Contract, and Defensive Programming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Asserção: Permite checar o programa durante sua execução. Muito útil em programas que demandam alta credibilidade.</a:t>
            </a:r>
          </a:p>
          <a:p>
            <a:r>
              <a:rPr lang="pt-BR" dirty="0"/>
              <a:t>Design por contrato é uma abordagem onde as pré-condições e pós-condições são utilizadas. Cada rotina que utiliza essa abordagem é dita estar fazendo um contrato com o resto do programa</a:t>
            </a:r>
          </a:p>
          <a:p>
            <a:r>
              <a:rPr lang="pt-BR" dirty="0"/>
              <a:t>Exemplo ED2</a:t>
            </a:r>
          </a:p>
          <a:p>
            <a:r>
              <a:rPr lang="pt-BR" dirty="0"/>
              <a:t>Programação defensiva: Defender o código de quebrar em caso de inputs inválidos, incomuns, permitindo que eles sejam avaliados e tratados.</a:t>
            </a:r>
          </a:p>
        </p:txBody>
      </p:sp>
    </p:spTree>
    <p:extLst>
      <p:ext uri="{BB962C8B-B14F-4D97-AF65-F5344CB8AC3E}">
        <p14:creationId xmlns:p14="http://schemas.microsoft.com/office/powerpoint/2010/main" val="2708222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4.5.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Handling</a:t>
            </a:r>
            <a:r>
              <a:rPr lang="pt-BR" dirty="0"/>
              <a:t>, </a:t>
            </a:r>
            <a:r>
              <a:rPr lang="pt-BR" dirty="0" err="1"/>
              <a:t>Exception</a:t>
            </a:r>
            <a:r>
              <a:rPr lang="pt-BR" dirty="0"/>
              <a:t> </a:t>
            </a:r>
            <a:r>
              <a:rPr lang="pt-BR" dirty="0" err="1"/>
              <a:t>Handling</a:t>
            </a:r>
            <a:r>
              <a:rPr lang="pt-BR" dirty="0"/>
              <a:t>, and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Tolerance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Exemplos de lidar com erros:</a:t>
            </a:r>
          </a:p>
          <a:p>
            <a:pPr lvl="1"/>
            <a:r>
              <a:rPr lang="pt-BR" dirty="0"/>
              <a:t>Retornar um valor neutro</a:t>
            </a:r>
          </a:p>
          <a:p>
            <a:pPr lvl="1"/>
            <a:r>
              <a:rPr lang="pt-BR" dirty="0"/>
              <a:t>Substituir o próximo dado</a:t>
            </a:r>
          </a:p>
          <a:p>
            <a:pPr lvl="1"/>
            <a:r>
              <a:rPr lang="pt-BR" dirty="0"/>
              <a:t>Fazer um log da mensagem de erro</a:t>
            </a:r>
          </a:p>
          <a:p>
            <a:pPr lvl="1"/>
            <a:r>
              <a:rPr lang="pt-BR" dirty="0"/>
              <a:t>Retornar código de erro</a:t>
            </a:r>
          </a:p>
          <a:p>
            <a:pPr lvl="1"/>
            <a:r>
              <a:rPr lang="pt-BR" dirty="0"/>
              <a:t>Desligar o software</a:t>
            </a:r>
          </a:p>
          <a:p>
            <a:r>
              <a:rPr lang="pt-BR" dirty="0"/>
              <a:t>Exceções: (Exemplos de código em </a:t>
            </a:r>
            <a:r>
              <a:rPr lang="pt-BR" dirty="0" err="1"/>
              <a:t>javascript</a:t>
            </a:r>
            <a:r>
              <a:rPr lang="pt-BR" dirty="0"/>
              <a:t> com </a:t>
            </a:r>
            <a:r>
              <a:rPr lang="pt-BR" dirty="0" err="1"/>
              <a:t>try</a:t>
            </a:r>
            <a:r>
              <a:rPr lang="pt-BR" dirty="0"/>
              <a:t>-catch).</a:t>
            </a:r>
          </a:p>
          <a:p>
            <a:pPr lvl="1"/>
            <a:r>
              <a:rPr lang="pt-BR" dirty="0"/>
              <a:t>É adequado que siga alguns princípios comuns como</a:t>
            </a:r>
          </a:p>
          <a:p>
            <a:pPr lvl="2"/>
            <a:r>
              <a:rPr lang="pt-BR" dirty="0"/>
              <a:t>Tratamento de exceções deve sempre apresentar as condições que levaram a si</a:t>
            </a:r>
          </a:p>
          <a:p>
            <a:pPr lvl="2"/>
            <a:r>
              <a:rPr lang="pt-BR" dirty="0" err="1"/>
              <a:t>Contruir</a:t>
            </a:r>
            <a:r>
              <a:rPr lang="pt-BR" dirty="0"/>
              <a:t> um “</a:t>
            </a:r>
            <a:r>
              <a:rPr lang="pt-BR" dirty="0" err="1"/>
              <a:t>reportador</a:t>
            </a:r>
            <a:r>
              <a:rPr lang="pt-BR" dirty="0"/>
              <a:t>” de exceções centralizado</a:t>
            </a:r>
          </a:p>
          <a:p>
            <a:pPr lvl="2"/>
            <a:r>
              <a:rPr lang="pt-BR" dirty="0"/>
              <a:t>Padronizar o uso das exceções</a:t>
            </a:r>
          </a:p>
          <a:p>
            <a:pPr lvl="2"/>
            <a:r>
              <a:rPr lang="pt-BR" dirty="0"/>
              <a:t>Evitar blocos “catch” vazios</a:t>
            </a:r>
          </a:p>
          <a:p>
            <a:r>
              <a:rPr lang="pt-BR" dirty="0"/>
              <a:t>Tolerância a falhas</a:t>
            </a:r>
          </a:p>
          <a:p>
            <a:pPr lvl="1"/>
            <a:r>
              <a:rPr lang="pt-BR" dirty="0"/>
              <a:t>É a capacidade de detectar falhas e se recuperar delas quando ocorrem, ou conter os erros, caso a recuperação não seja possível.</a:t>
            </a:r>
          </a:p>
          <a:p>
            <a:pPr lvl="1"/>
            <a:r>
              <a:rPr lang="pt-BR" dirty="0"/>
              <a:t>Tentativas mais comuns são: Voltar e tentar; usar código auxiliar; trocar uma valor errôneo por um valor falso que terá efeito benigno</a:t>
            </a:r>
          </a:p>
        </p:txBody>
      </p:sp>
    </p:spTree>
    <p:extLst>
      <p:ext uri="{BB962C8B-B14F-4D97-AF65-F5344CB8AC3E}">
        <p14:creationId xmlns:p14="http://schemas.microsoft.com/office/powerpoint/2010/main" val="1924656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4.6. </a:t>
            </a:r>
            <a:r>
              <a:rPr lang="pt-BR" dirty="0" err="1"/>
              <a:t>Executable</a:t>
            </a:r>
            <a:r>
              <a:rPr lang="pt-BR" dirty="0"/>
              <a:t> Models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Modelos executáveis abstraem especificidades de linguagens de programação e permite que uma linguagem de modelagem executável como a </a:t>
            </a:r>
            <a:r>
              <a:rPr lang="pt-BR" dirty="0" err="1"/>
              <a:t>xUML</a:t>
            </a:r>
            <a:r>
              <a:rPr lang="pt-BR" dirty="0"/>
              <a:t> seja executada em diversos ambientes de software sem mudança.</a:t>
            </a:r>
          </a:p>
          <a:p>
            <a:r>
              <a:rPr lang="pt-BR" dirty="0"/>
              <a:t>O desenvolvimento desses modelos visa padronizar o software em diversos ambientes diferentes</a:t>
            </a:r>
          </a:p>
          <a:p>
            <a:r>
              <a:rPr lang="pt-BR" dirty="0"/>
              <a:t>Geralmente essa padronização de modelos ocorre estando também independente da plataforma utilizada</a:t>
            </a:r>
          </a:p>
          <a:p>
            <a:r>
              <a:rPr lang="pt-BR" dirty="0"/>
              <a:t>[ENTENDER MELHOR DEPOIS]</a:t>
            </a:r>
          </a:p>
        </p:txBody>
      </p:sp>
    </p:spTree>
    <p:extLst>
      <p:ext uri="{BB962C8B-B14F-4D97-AF65-F5344CB8AC3E}">
        <p14:creationId xmlns:p14="http://schemas.microsoft.com/office/powerpoint/2010/main" val="3016191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4.7. State-Based and Table-Driven Construction Techniques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6517"/>
            <a:ext cx="10353762" cy="4058751"/>
          </a:xfrm>
        </p:spPr>
        <p:txBody>
          <a:bodyPr/>
          <a:lstStyle/>
          <a:p>
            <a:r>
              <a:rPr lang="pt-BR" dirty="0"/>
              <a:t>A técnica de construção baseada em estados funciona ao se estruturar em forma de autômatos, sempre passando por um estado por vez e tendo um grafo de transições pelo qual percorre. (Exemplo da estrutura do código de demanda)</a:t>
            </a:r>
          </a:p>
          <a:p>
            <a:r>
              <a:rPr lang="pt-BR" dirty="0"/>
              <a:t>Método de tabela é um esquema que permite utilizar tabelas para buscar informações ao invés de usar afirmações lógicas como if-else. Embora possa ser mais simples, precisa passar pela análise de quais informações guardar e quão eficientemente se pode acessar 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534099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4.8. Runtime Configuration and Internationalization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configuração em tempo de execução define as variáveis enquanto o programa roda, geralmente atualizando suas configurações durante sua execução.</a:t>
            </a:r>
          </a:p>
          <a:p>
            <a:r>
              <a:rPr lang="pt-BR" dirty="0"/>
              <a:t>Internacionalização é o preparo do código para que todos os textos aparentes ao usuário possam ser facilmente convertidos para outras linguagens, assim podendo alterar qual a língua e qual o conjunto de caracteres utilizados, permitindo também que esses trechos de texto sejam traduzidos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3766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4.9. </a:t>
            </a:r>
            <a:r>
              <a:rPr lang="pt-BR" dirty="0" err="1"/>
              <a:t>Grammar-Based</a:t>
            </a:r>
            <a:r>
              <a:rPr lang="pt-BR" dirty="0"/>
              <a:t> Input </a:t>
            </a:r>
            <a:r>
              <a:rPr lang="pt-BR" dirty="0" err="1"/>
              <a:t>Processing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[NÃO ENTENDI]</a:t>
            </a:r>
          </a:p>
          <a:p>
            <a:r>
              <a:rPr lang="pt-BR" dirty="0"/>
              <a:t>Envolve a análise sintática do input. Para isso cria uma estrutura de dados chamada árvore sintática. Após analisado sintaticamente, o programa usa o input para os processos computacionais.</a:t>
            </a:r>
          </a:p>
          <a:p>
            <a:r>
              <a:rPr lang="pt-BR" dirty="0"/>
              <a:t>[Será que é tipo um input de código que é analisado e compilado para ser executado? Tipo uma query </a:t>
            </a:r>
            <a:r>
              <a:rPr lang="pt-BR" dirty="0" err="1"/>
              <a:t>sql</a:t>
            </a:r>
            <a:r>
              <a:rPr lang="pt-BR" dirty="0"/>
              <a:t>?]</a:t>
            </a:r>
          </a:p>
        </p:txBody>
      </p:sp>
    </p:spTree>
    <p:extLst>
      <p:ext uri="{BB962C8B-B14F-4D97-AF65-F5344CB8AC3E}">
        <p14:creationId xmlns:p14="http://schemas.microsoft.com/office/powerpoint/2010/main" val="4058440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4.10. </a:t>
            </a:r>
            <a:r>
              <a:rPr lang="pt-BR" dirty="0" err="1"/>
              <a:t>Concurrency</a:t>
            </a:r>
            <a:r>
              <a:rPr lang="pt-BR" dirty="0"/>
              <a:t> </a:t>
            </a:r>
            <a:r>
              <a:rPr lang="pt-BR" dirty="0" err="1"/>
              <a:t>Primitives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Uma primitiva de sincronização é uma abstração que permite ao código ou sistema operacional utilizar da concorrência e haver sincronização.</a:t>
            </a:r>
          </a:p>
          <a:p>
            <a:r>
              <a:rPr lang="pt-BR" dirty="0"/>
              <a:t>Primitivas de sincronização comuns são semáforos, monitores e </a:t>
            </a:r>
            <a:r>
              <a:rPr lang="pt-BR" dirty="0" err="1"/>
              <a:t>mutexes</a:t>
            </a:r>
            <a:r>
              <a:rPr lang="pt-BR" dirty="0"/>
              <a:t> [PESQUISAR SOBRE MONITORES E MUTEXES]</a:t>
            </a:r>
          </a:p>
          <a:p>
            <a:r>
              <a:rPr lang="pt-BR" dirty="0"/>
              <a:t>Semáforos</a:t>
            </a:r>
          </a:p>
          <a:p>
            <a:pPr lvl="1"/>
            <a:r>
              <a:rPr lang="pt-BR" dirty="0"/>
              <a:t>Variável protegida que controla o acesso a recursos comuns por diferentes processos ou threads em um ambiente de programação concorrente</a:t>
            </a:r>
          </a:p>
          <a:p>
            <a:r>
              <a:rPr lang="pt-BR" dirty="0"/>
              <a:t>Monitor</a:t>
            </a:r>
          </a:p>
          <a:p>
            <a:pPr lvl="1"/>
            <a:r>
              <a:rPr lang="pt-BR" dirty="0"/>
              <a:t>Permite que um conjunto de operações alterem um conjunto de variáveis, mas para evitar problemas, apenas permite que uma operação esteja executando por vez</a:t>
            </a:r>
          </a:p>
          <a:p>
            <a:r>
              <a:rPr lang="pt-BR" dirty="0" err="1"/>
              <a:t>Mutex</a:t>
            </a:r>
            <a:r>
              <a:rPr lang="pt-BR" dirty="0"/>
              <a:t> (Mutual </a:t>
            </a:r>
            <a:r>
              <a:rPr lang="pt-BR" dirty="0" err="1"/>
              <a:t>Exclusion</a:t>
            </a:r>
            <a:r>
              <a:rPr lang="pt-BR" dirty="0"/>
              <a:t> – Exclusão mútua)</a:t>
            </a:r>
          </a:p>
          <a:p>
            <a:pPr lvl="1"/>
            <a:r>
              <a:rPr lang="pt-BR" dirty="0"/>
              <a:t>É uma </a:t>
            </a:r>
            <a:r>
              <a:rPr lang="pt-BR" dirty="0" err="1"/>
              <a:t>primitva</a:t>
            </a:r>
            <a:r>
              <a:rPr lang="pt-BR" dirty="0"/>
              <a:t> que garante apenas o acesso de um processo a um recurso compartilhado por vez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901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4.11. Middleware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Middlewares são containers dos diversos componentes do código, muitas vezes permitindo um caminho de conexão e troca de dados entre os componentes.</a:t>
            </a:r>
          </a:p>
          <a:p>
            <a:r>
              <a:rPr lang="pt-BR" dirty="0"/>
              <a:t>Esses middlewares podem permitir conexões entre diversas aplicações de softwares</a:t>
            </a:r>
          </a:p>
        </p:txBody>
      </p:sp>
    </p:spTree>
    <p:extLst>
      <p:ext uri="{BB962C8B-B14F-4D97-AF65-F5344CB8AC3E}">
        <p14:creationId xmlns:p14="http://schemas.microsoft.com/office/powerpoint/2010/main" val="562032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4.12. Construction Methods for Distributed Software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sistema distribuído é a coleção de diversos sistemas computacionais heterogêneos</a:t>
            </a:r>
          </a:p>
          <a:p>
            <a:r>
              <a:rPr lang="pt-BR" dirty="0"/>
              <a:t>A construção de software distribuído é distinta da construção padrão por apresentar problemas como paralelismo, comunicação e tolerância a falhas</a:t>
            </a:r>
          </a:p>
          <a:p>
            <a:r>
              <a:rPr lang="pt-BR" dirty="0"/>
              <a:t>[Programação distribuída e as categorias: Não entendi]</a:t>
            </a:r>
          </a:p>
          <a:p>
            <a:pPr lvl="1"/>
            <a:r>
              <a:rPr lang="pt-BR" dirty="0"/>
              <a:t>Cliente-servidor</a:t>
            </a:r>
          </a:p>
          <a:p>
            <a:pPr lvl="1"/>
            <a:r>
              <a:rPr lang="pt-BR" dirty="0"/>
              <a:t>Arquitetura de 3 níveis</a:t>
            </a:r>
          </a:p>
          <a:p>
            <a:pPr lvl="1"/>
            <a:r>
              <a:rPr lang="pt-BR" dirty="0"/>
              <a:t>Arquitetura de </a:t>
            </a:r>
            <a:r>
              <a:rPr lang="pt-BR" dirty="0" err="1"/>
              <a:t>n-níveis</a:t>
            </a:r>
            <a:endParaRPr lang="pt-BR" dirty="0"/>
          </a:p>
          <a:p>
            <a:pPr lvl="1"/>
            <a:r>
              <a:rPr lang="pt-BR" dirty="0"/>
              <a:t>Objetos distribuídos</a:t>
            </a:r>
          </a:p>
          <a:p>
            <a:pPr lvl="1"/>
            <a:r>
              <a:rPr lang="pt-BR" dirty="0"/>
              <a:t>“</a:t>
            </a:r>
            <a:r>
              <a:rPr lang="pt-BR" dirty="0" err="1"/>
              <a:t>loose|tight</a:t>
            </a:r>
            <a:r>
              <a:rPr lang="pt-BR" dirty="0"/>
              <a:t> </a:t>
            </a:r>
            <a:r>
              <a:rPr lang="pt-BR" dirty="0" err="1"/>
              <a:t>coupling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309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F35C1-56ED-3CD3-64A3-70765DA3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err="1"/>
              <a:t>Chapter</a:t>
            </a:r>
            <a:r>
              <a:rPr lang="pt-BR" dirty="0"/>
              <a:t> 3: Software </a:t>
            </a:r>
            <a:r>
              <a:rPr lang="pt-BR" dirty="0" err="1"/>
              <a:t>Construction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4B8282-EA49-59D6-6843-EE9909F8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kern="12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Criação</a:t>
            </a:r>
            <a:r>
              <a:rPr lang="en-US" sz="1800" kern="1200" dirty="0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 de software functional</a:t>
            </a:r>
          </a:p>
          <a:p>
            <a:pPr lvl="1"/>
            <a:r>
              <a:rPr lang="en-US" sz="16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Código</a:t>
            </a:r>
          </a:p>
          <a:p>
            <a:pPr lvl="1"/>
            <a:r>
              <a:rPr lang="en-US" sz="1600" kern="12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Verificação</a:t>
            </a:r>
            <a:endParaRPr lang="en-US" sz="1600" kern="1200" dirty="0">
              <a:solidFill>
                <a:srgbClr val="DADADA"/>
              </a:solidFill>
              <a:effectLst/>
              <a:latin typeface="Calisto MT" panose="02040603050505030304" pitchFamily="18" charset="0"/>
              <a:ea typeface="+mn-ea"/>
              <a:cs typeface="+mn-cs"/>
            </a:endParaRPr>
          </a:p>
          <a:p>
            <a:pPr lvl="1"/>
            <a:r>
              <a:rPr lang="en-US" sz="16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Testes de </a:t>
            </a:r>
            <a:r>
              <a:rPr lang="en-US" sz="16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unidade</a:t>
            </a:r>
            <a:endParaRPr lang="en-US" sz="1600" dirty="0">
              <a:solidFill>
                <a:srgbClr val="DADADA"/>
              </a:solidFill>
              <a:effectLst/>
              <a:latin typeface="Calisto MT" panose="02040603050505030304" pitchFamily="18" charset="0"/>
            </a:endParaRPr>
          </a:p>
          <a:p>
            <a:pPr lvl="1"/>
            <a:r>
              <a:rPr lang="en-US" sz="1600" kern="1200" dirty="0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Testes de </a:t>
            </a:r>
            <a:r>
              <a:rPr lang="en-US" sz="1600" kern="12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integr</a:t>
            </a:r>
            <a:r>
              <a:rPr lang="en-US" sz="16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ação</a:t>
            </a:r>
            <a:endParaRPr lang="en-US" sz="1600" dirty="0">
              <a:solidFill>
                <a:srgbClr val="DADADA"/>
              </a:solidFill>
              <a:effectLst/>
              <a:latin typeface="Calisto MT" panose="02040603050505030304" pitchFamily="18" charset="0"/>
            </a:endParaRPr>
          </a:p>
          <a:p>
            <a:pPr lvl="1"/>
            <a:r>
              <a:rPr lang="en-US" sz="1600" kern="1200" dirty="0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Debugging</a:t>
            </a:r>
          </a:p>
          <a:p>
            <a:r>
              <a:rPr lang="en-US" sz="1800" kern="1200" dirty="0">
                <a:solidFill>
                  <a:srgbClr val="DADADA"/>
                </a:solidFill>
                <a:effectLst/>
                <a:latin typeface="Calisto MT" panose="02040603050505030304" pitchFamily="18" charset="0"/>
                <a:ea typeface="+mn-ea"/>
                <a:cs typeface="+mn-cs"/>
              </a:rPr>
              <a:t>Design -&gt; Testing</a:t>
            </a:r>
          </a:p>
          <a:p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Limites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entre: Design,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construção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e testes (se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houver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)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depende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do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ciclo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de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vida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do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projeto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[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imagem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diagrama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de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venn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]</a:t>
            </a:r>
          </a:p>
          <a:p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Design: Antes vs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durante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a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construção</a:t>
            </a:r>
            <a:endParaRPr lang="en-US" sz="1800" dirty="0">
              <a:solidFill>
                <a:srgbClr val="DADADA"/>
              </a:solidFill>
              <a:effectLst/>
              <a:latin typeface="Calisto MT" panose="02040603050505030304" pitchFamily="18" charset="0"/>
            </a:endParaRPr>
          </a:p>
          <a:p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Por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isso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Design e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construção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estão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bem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próximos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[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imagem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mãos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dadas]</a:t>
            </a:r>
          </a:p>
          <a:p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Assim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como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testes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unitários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e de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implementação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também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estão</a:t>
            </a:r>
            <a:r>
              <a:rPr lang="en-US" sz="18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</a:t>
            </a:r>
            <a:r>
              <a:rPr lang="en-US" sz="1800" dirty="0" err="1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próximos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0128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4.13. </a:t>
            </a:r>
            <a:r>
              <a:rPr lang="pt-BR" dirty="0" err="1"/>
              <a:t>Constructing</a:t>
            </a:r>
            <a:r>
              <a:rPr lang="pt-BR" dirty="0"/>
              <a:t> </a:t>
            </a:r>
            <a:r>
              <a:rPr lang="pt-BR" dirty="0" err="1"/>
              <a:t>Heterogeneous</a:t>
            </a:r>
            <a:r>
              <a:rPr lang="pt-BR" dirty="0"/>
              <a:t> Systems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Sistemas heterogêneos consistem em unidades de diferentes tipos computacionais, como por exemplo microcontroladores</a:t>
            </a:r>
          </a:p>
          <a:p>
            <a:r>
              <a:rPr lang="pt-BR" dirty="0"/>
              <a:t>Essas unidades computacionais interagem entre si e são controladas independentemente</a:t>
            </a:r>
          </a:p>
          <a:p>
            <a:r>
              <a:rPr lang="pt-BR" dirty="0"/>
              <a:t>Seu design pode necessitar de diversas especificações de linguagem</a:t>
            </a:r>
          </a:p>
          <a:p>
            <a:r>
              <a:rPr lang="pt-BR" dirty="0"/>
              <a:t>O problema principal envolve a validação </a:t>
            </a:r>
            <a:r>
              <a:rPr lang="pt-BR" dirty="0" err="1"/>
              <a:t>multilinguagem</a:t>
            </a:r>
            <a:r>
              <a:rPr lang="pt-BR" dirty="0"/>
              <a:t>, </a:t>
            </a:r>
            <a:r>
              <a:rPr lang="pt-BR" dirty="0" err="1"/>
              <a:t>cosimulação</a:t>
            </a:r>
            <a:r>
              <a:rPr lang="pt-BR" dirty="0"/>
              <a:t> e interfaceamento [PESQUISAR]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8935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4.14. Performance Analysis and Tuning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Influenciadores de velocidade e tamanho de armazenamento (eficiência):</a:t>
            </a:r>
          </a:p>
          <a:p>
            <a:pPr lvl="1"/>
            <a:r>
              <a:rPr lang="pt-BR" dirty="0"/>
              <a:t>Arquitetura</a:t>
            </a:r>
          </a:p>
          <a:p>
            <a:pPr lvl="1"/>
            <a:r>
              <a:rPr lang="pt-BR" dirty="0"/>
              <a:t>Decisões de design</a:t>
            </a:r>
          </a:p>
          <a:p>
            <a:pPr lvl="1"/>
            <a:r>
              <a:rPr lang="pt-BR" dirty="0"/>
              <a:t>Estrutura de dados</a:t>
            </a:r>
          </a:p>
          <a:p>
            <a:pPr lvl="1"/>
            <a:r>
              <a:rPr lang="pt-BR" dirty="0"/>
              <a:t>Seleção de algoritmos</a:t>
            </a:r>
          </a:p>
          <a:p>
            <a:r>
              <a:rPr lang="pt-BR" dirty="0"/>
              <a:t>A análise de performance avalia as informações colhidas durante a execução do programa para vasculhar possíveis pontos de melhoria</a:t>
            </a:r>
          </a:p>
          <a:p>
            <a:r>
              <a:rPr lang="pt-BR" dirty="0"/>
              <a:t>O refinamento de código é a prática de modificar código já existente e correto para que ele seja mais eficiente</a:t>
            </a:r>
          </a:p>
          <a:p>
            <a:r>
              <a:rPr lang="pt-BR" dirty="0"/>
              <a:t>Uma técnica de refinamento é usar linguagens de baixo nível em alguns pontos para aprimorar pontos cruciais</a:t>
            </a:r>
          </a:p>
        </p:txBody>
      </p:sp>
    </p:spTree>
    <p:extLst>
      <p:ext uri="{BB962C8B-B14F-4D97-AF65-F5344CB8AC3E}">
        <p14:creationId xmlns:p14="http://schemas.microsoft.com/office/powerpoint/2010/main" val="2417519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4.15. Platform Standards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padrões de plataforma permitem que programadores possam utilizar seus códigos ou APIs independente da plataforma utilizada (exemplo do código de demanda no Mac)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6489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4.16. Test-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Programming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TDD – Test Driven Development – Desenvolvimento Guiado por Testes</a:t>
            </a:r>
          </a:p>
          <a:p>
            <a:r>
              <a:rPr lang="pt-BR" dirty="0"/>
              <a:t>Nesse estilo de desenvolvimento, os testes são feitos antes do desenvolvimento do código</a:t>
            </a:r>
          </a:p>
          <a:p>
            <a:r>
              <a:rPr lang="pt-BR" dirty="0"/>
              <a:t>Forçam com que os programadores pensem e planejem sobre o design e requisitos que o código demandará, assim expondo problemas mais cedo.</a:t>
            </a:r>
          </a:p>
        </p:txBody>
      </p:sp>
    </p:spTree>
    <p:extLst>
      <p:ext uri="{BB962C8B-B14F-4D97-AF65-F5344CB8AC3E}">
        <p14:creationId xmlns:p14="http://schemas.microsoft.com/office/powerpoint/2010/main" val="470918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96E82F5-1D5C-D958-6BE9-100A8601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461A745-38BB-5F22-053B-23AB5DE7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52F7445-19FA-529F-2E61-207ECE16969E}"/>
              </a:ext>
            </a:extLst>
          </p:cNvPr>
          <p:cNvSpPr/>
          <p:nvPr/>
        </p:nvSpPr>
        <p:spPr>
          <a:xfrm>
            <a:off x="203223" y="164431"/>
            <a:ext cx="11774905" cy="6529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7944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5. Software </a:t>
            </a:r>
            <a:r>
              <a:rPr lang="pt-BR" dirty="0" err="1"/>
              <a:t>Construction</a:t>
            </a:r>
            <a:r>
              <a:rPr lang="pt-BR" dirty="0"/>
              <a:t> Tools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j-ea"/>
                <a:cs typeface="Trebuchet MS" panose="020B0603020202020204" pitchFamily="34" charset="0"/>
              </a:rPr>
              <a:t>5.1. Development </a:t>
            </a:r>
            <a:r>
              <a:rPr lang="pt-BR" sz="1800" kern="1200" dirty="0" err="1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j-ea"/>
                <a:cs typeface="Trebuchet MS" panose="020B0603020202020204" pitchFamily="34" charset="0"/>
              </a:rPr>
              <a:t>Environments</a:t>
            </a:r>
            <a:endParaRPr lang="pt-BR" sz="1800" kern="1200" dirty="0">
              <a:ln w="9525" cap="flat" cmpd="sng" algn="ctr">
                <a:solidFill>
                  <a:srgbClr val="404040">
                    <a:alpha val="10000"/>
                  </a:srgbClr>
                </a:solidFill>
                <a:prstDash val="solid"/>
                <a:round/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alisto MT" panose="02040603050505030304" pitchFamily="18" charset="0"/>
              <a:ea typeface="+mj-ea"/>
              <a:cs typeface="Trebuchet MS" panose="020B0603020202020204" pitchFamily="34" charset="0"/>
            </a:endParaRPr>
          </a:p>
          <a:p>
            <a:r>
              <a:rPr lang="pt-BR" sz="1800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j-ea"/>
                <a:cs typeface="Trebuchet MS" panose="020B0603020202020204" pitchFamily="34" charset="0"/>
              </a:rPr>
              <a:t>5.2. GUI </a:t>
            </a:r>
            <a:r>
              <a:rPr lang="pt-BR" sz="1800" kern="1200" dirty="0" err="1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j-ea"/>
                <a:cs typeface="Trebuchet MS" panose="020B0603020202020204" pitchFamily="34" charset="0"/>
              </a:rPr>
              <a:t>Builders</a:t>
            </a:r>
            <a:endParaRPr lang="pt-BR" sz="1800" dirty="0">
              <a:ln w="9525" cap="flat" cmpd="sng" algn="ctr">
                <a:solidFill>
                  <a:srgbClr val="404040">
                    <a:alpha val="10000"/>
                  </a:srgbClr>
                </a:solidFill>
                <a:prstDash val="solid"/>
                <a:round/>
              </a:ln>
              <a:solidFill>
                <a:srgbClr val="DADADA"/>
              </a:solidFill>
              <a:latin typeface="Calisto MT" panose="02040603050505030304" pitchFamily="18" charset="0"/>
              <a:ea typeface="+mj-ea"/>
              <a:cs typeface="Trebuchet MS" panose="020B0603020202020204" pitchFamily="34" charset="0"/>
            </a:endParaRPr>
          </a:p>
          <a:p>
            <a:r>
              <a:rPr lang="pt-BR" sz="1800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j-ea"/>
                <a:cs typeface="Trebuchet MS" panose="020B0603020202020204" pitchFamily="34" charset="0"/>
              </a:rPr>
              <a:t>5.3. Unit Testing Tools</a:t>
            </a:r>
          </a:p>
          <a:p>
            <a:r>
              <a:rPr lang="en-US" sz="1800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j-ea"/>
                <a:cs typeface="Trebuchet MS" panose="020B0603020202020204" pitchFamily="34" charset="0"/>
              </a:rPr>
              <a:t>5.4. Profiling, Performance Analysis, and Slicing Tools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1864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5.1. Development </a:t>
            </a:r>
            <a:r>
              <a:rPr lang="pt-BR" dirty="0" err="1"/>
              <a:t>Environments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Também chamado de IDE</a:t>
            </a:r>
          </a:p>
          <a:p>
            <a:r>
              <a:rPr lang="pt-BR" dirty="0"/>
              <a:t>Provê ferramentas ao desenvolvedor que o auxiliam em sua eficiência e na qualidade do código construído</a:t>
            </a:r>
          </a:p>
          <a:p>
            <a:r>
              <a:rPr lang="pt-BR" dirty="0"/>
              <a:t>IDEs modernas auxiliam na detecção de erros</a:t>
            </a:r>
          </a:p>
          <a:p>
            <a:r>
              <a:rPr lang="pt-BR" dirty="0"/>
              <a:t>Controle de código fonte, auxílio para versionamento, ferramentas de debug, etc.</a:t>
            </a:r>
          </a:p>
        </p:txBody>
      </p:sp>
    </p:spTree>
    <p:extLst>
      <p:ext uri="{BB962C8B-B14F-4D97-AF65-F5344CB8AC3E}">
        <p14:creationId xmlns:p14="http://schemas.microsoft.com/office/powerpoint/2010/main" val="2102066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5.2. GUI </a:t>
            </a:r>
            <a:r>
              <a:rPr lang="pt-BR" dirty="0" err="1"/>
              <a:t>Builders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GUI (Graphical User Interface – </a:t>
            </a:r>
            <a:r>
              <a:rPr lang="pt-BR" dirty="0" err="1"/>
              <a:t>Itnerface</a:t>
            </a:r>
            <a:r>
              <a:rPr lang="pt-BR" dirty="0"/>
              <a:t> gráfica de usuário)</a:t>
            </a:r>
          </a:p>
          <a:p>
            <a:r>
              <a:rPr lang="pt-BR" dirty="0"/>
              <a:t>Permite que o desenvolvedor crie e edite através de uma interface</a:t>
            </a:r>
          </a:p>
          <a:p>
            <a:r>
              <a:rPr lang="pt-BR" dirty="0"/>
              <a:t>WYSIWYG </a:t>
            </a:r>
            <a:r>
              <a:rPr lang="pt-BR" dirty="0" err="1"/>
              <a:t>vs</a:t>
            </a:r>
            <a:r>
              <a:rPr lang="pt-BR" dirty="0"/>
              <a:t> WYSIWYM –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See</a:t>
            </a:r>
            <a:r>
              <a:rPr lang="pt-BR" dirty="0"/>
              <a:t> Is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Get|Mean</a:t>
            </a:r>
            <a:endParaRPr lang="pt-BR" dirty="0"/>
          </a:p>
          <a:p>
            <a:r>
              <a:rPr lang="pt-BR" dirty="0"/>
              <a:t>Geralmente arrasta, solta e modifica parâmetros</a:t>
            </a:r>
          </a:p>
          <a:p>
            <a:pPr lvl="1"/>
            <a:r>
              <a:rPr lang="pt-BR" dirty="0" err="1"/>
              <a:t>Scratch</a:t>
            </a:r>
            <a:endParaRPr lang="pt-BR" dirty="0"/>
          </a:p>
          <a:p>
            <a:pPr lvl="1"/>
            <a:r>
              <a:rPr lang="pt-BR" dirty="0"/>
              <a:t>App Inventor</a:t>
            </a:r>
          </a:p>
          <a:p>
            <a:pPr lvl="1"/>
            <a:r>
              <a:rPr lang="pt-BR" dirty="0" err="1"/>
              <a:t>Wordpress</a:t>
            </a:r>
            <a:endParaRPr lang="pt-BR" dirty="0"/>
          </a:p>
          <a:p>
            <a:r>
              <a:rPr lang="pt-BR" dirty="0"/>
              <a:t>Alguns </a:t>
            </a:r>
            <a:r>
              <a:rPr lang="pt-BR" dirty="0" err="1"/>
              <a:t>GUIs</a:t>
            </a:r>
            <a:r>
              <a:rPr lang="pt-BR" dirty="0"/>
              <a:t> geram o código fonte correspondente</a:t>
            </a:r>
          </a:p>
        </p:txBody>
      </p:sp>
    </p:spTree>
    <p:extLst>
      <p:ext uri="{BB962C8B-B14F-4D97-AF65-F5344CB8AC3E}">
        <p14:creationId xmlns:p14="http://schemas.microsoft.com/office/powerpoint/2010/main" val="4169605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5.3. Unit Testing Tools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unitários testam se uma funcionalidade específica está funcionando conforme certos padrões e independente dos outros elementos de software.</a:t>
            </a:r>
          </a:p>
          <a:p>
            <a:r>
              <a:rPr lang="pt-BR" dirty="0"/>
              <a:t>Geralmente é automatizado</a:t>
            </a:r>
          </a:p>
          <a:p>
            <a:r>
              <a:rPr lang="pt-BR" dirty="0"/>
              <a:t>Exemplo Drone</a:t>
            </a:r>
          </a:p>
          <a:p>
            <a:r>
              <a:rPr lang="pt-BR" dirty="0"/>
              <a:t>Cada teste individual é um objeto que quem for testar rodará em conjunto com outros</a:t>
            </a:r>
          </a:p>
          <a:p>
            <a:r>
              <a:rPr lang="pt-BR" dirty="0"/>
              <a:t>Os testes que falharem serão indicados e reportados</a:t>
            </a:r>
          </a:p>
        </p:txBody>
      </p:sp>
    </p:spTree>
    <p:extLst>
      <p:ext uri="{BB962C8B-B14F-4D97-AF65-F5344CB8AC3E}">
        <p14:creationId xmlns:p14="http://schemas.microsoft.com/office/powerpoint/2010/main" val="745304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5.4. Profiling, Performance Analysis, and Slicing Tools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análise de performance auxilia no refinamento do código</a:t>
            </a:r>
          </a:p>
          <a:p>
            <a:r>
              <a:rPr lang="pt-BR" dirty="0"/>
              <a:t>A ferramenta mais usada é a ferramenta de perfil</a:t>
            </a:r>
          </a:p>
          <a:p>
            <a:r>
              <a:rPr lang="pt-BR" dirty="0"/>
              <a:t>Essa ferramenta analisa quantas vezes cada declaração (statement) ocorre e quanto tempo sua execução dura. Isso auxilia a ver onde os programadores precisam focar em aprimorar</a:t>
            </a:r>
          </a:p>
          <a:p>
            <a:r>
              <a:rPr lang="pt-BR" dirty="0"/>
              <a:t>O fatiamento do código seleciona um conjunto de declarações (</a:t>
            </a:r>
            <a:r>
              <a:rPr lang="pt-BR" dirty="0" err="1"/>
              <a:t>statements</a:t>
            </a:r>
            <a:r>
              <a:rPr lang="pt-BR" dirty="0"/>
              <a:t>) que podem afetar os valores de algumas variáveis, esse método pode ser usado para encontrar fontes de erros, esclarecer o código e analisar otimizações.</a:t>
            </a:r>
          </a:p>
        </p:txBody>
      </p:sp>
    </p:spTree>
    <p:extLst>
      <p:ext uri="{BB962C8B-B14F-4D97-AF65-F5344CB8AC3E}">
        <p14:creationId xmlns:p14="http://schemas.microsoft.com/office/powerpoint/2010/main" val="13397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F35C1-56ED-3CD3-64A3-70765DA3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1. Software </a:t>
            </a:r>
            <a:r>
              <a:rPr lang="pt-BR" dirty="0" err="1"/>
              <a:t>Construction</a:t>
            </a:r>
            <a:r>
              <a:rPr lang="pt-BR" dirty="0"/>
              <a:t> Fundamentals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4B8282-EA49-59D6-6843-EE9909F8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1.1. Minimizing Complexity</a:t>
            </a:r>
          </a:p>
          <a:p>
            <a:endParaRPr lang="en-US" dirty="0"/>
          </a:p>
          <a:p>
            <a:r>
              <a:rPr lang="en-US" dirty="0"/>
              <a:t>1.2. Anticipating Change</a:t>
            </a:r>
          </a:p>
          <a:p>
            <a:endParaRPr lang="en-US" dirty="0"/>
          </a:p>
          <a:p>
            <a:r>
              <a:rPr lang="en-US" dirty="0"/>
              <a:t>1.3. Constructing for Verification</a:t>
            </a:r>
          </a:p>
          <a:p>
            <a:endParaRPr lang="en-US" dirty="0"/>
          </a:p>
          <a:p>
            <a:r>
              <a:rPr lang="en-US" dirty="0"/>
              <a:t>1.4. Reuse</a:t>
            </a:r>
          </a:p>
          <a:p>
            <a:endParaRPr lang="en-US" dirty="0"/>
          </a:p>
          <a:p>
            <a:r>
              <a:rPr lang="en-US" dirty="0"/>
              <a:t>1.5. Standards in Construction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821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96E82F5-1D5C-D958-6BE9-100A8601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461A745-38BB-5F22-053B-23AB5DE7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52F7445-19FA-529F-2E61-207ECE16969E}"/>
              </a:ext>
            </a:extLst>
          </p:cNvPr>
          <p:cNvSpPr/>
          <p:nvPr/>
        </p:nvSpPr>
        <p:spPr>
          <a:xfrm>
            <a:off x="203223" y="164431"/>
            <a:ext cx="11774905" cy="6529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9485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Matrix of Topics vs. Reference Material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716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Dúvidas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8CFCE61-21C5-2A00-6B76-56491801A684}"/>
              </a:ext>
            </a:extLst>
          </p:cNvPr>
          <p:cNvSpPr txBox="1">
            <a:spLocks/>
          </p:cNvSpPr>
          <p:nvPr/>
        </p:nvSpPr>
        <p:spPr>
          <a:xfrm>
            <a:off x="924443" y="1580050"/>
            <a:ext cx="10353762" cy="46683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1743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r>
              <a:rPr lang="pt-BR" dirty="0"/>
              <a:t>João Vítor Fernandes Dias</a:t>
            </a:r>
          </a:p>
          <a:p>
            <a:r>
              <a:rPr lang="pt-BR" dirty="0"/>
              <a:t>Ciência da Computação</a:t>
            </a:r>
          </a:p>
          <a:p>
            <a:r>
              <a:rPr lang="pt-BR" dirty="0"/>
              <a:t>UENF-CCT-LCMAT</a:t>
            </a:r>
          </a:p>
          <a:p>
            <a:r>
              <a:rPr lang="pt-BR" dirty="0"/>
              <a:t>Campos dos Goytacazes, RJ</a:t>
            </a:r>
          </a:p>
          <a:p>
            <a:r>
              <a:rPr lang="pt-BR" dirty="0">
                <a:hlinkClick r:id="rId2"/>
              </a:rPr>
              <a:t>joaovitorfd2000@gmail.com</a:t>
            </a:r>
            <a:endParaRPr lang="pt-BR" dirty="0"/>
          </a:p>
          <a:p>
            <a:r>
              <a:rPr lang="pt-BR" dirty="0">
                <a:hlinkClick r:id="rId3"/>
              </a:rPr>
              <a:t>00119110377@pq.uenf.br</a:t>
            </a:r>
            <a:endParaRPr lang="pt-BR" dirty="0"/>
          </a:p>
          <a:p>
            <a:r>
              <a:rPr lang="pt-BR" b="0" i="0" dirty="0">
                <a:solidFill>
                  <a:srgbClr val="7DAFD4"/>
                </a:solidFill>
                <a:effectLst/>
                <a:latin typeface="Tahoma" panose="020B0604030504040204" pitchFamily="34" charset="0"/>
                <a:hlinkClick r:id="rId4"/>
              </a:rPr>
              <a:t>http://lattes.cnpq.br/2335804614447803</a:t>
            </a:r>
            <a:endParaRPr lang="pt-BR" b="0" i="0" dirty="0">
              <a:solidFill>
                <a:srgbClr val="7DAFD4"/>
              </a:solidFill>
              <a:effectLst/>
              <a:latin typeface="Tahoma" panose="020B0604030504040204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141A9C-AB52-2478-98C4-CBD3445D9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31" y="1732449"/>
            <a:ext cx="3423074" cy="34230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8431B28-7140-6C7B-814D-D7247E733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228" y="4808729"/>
            <a:ext cx="1342985" cy="1348231"/>
          </a:xfrm>
          <a:prstGeom prst="rect">
            <a:avLst/>
          </a:prstGeom>
        </p:spPr>
      </p:pic>
      <p:sp>
        <p:nvSpPr>
          <p:cNvPr id="8" name="Espaço Reservado para Rodapé 1">
            <a:extLst>
              <a:ext uri="{FF2B5EF4-FFF2-40B4-BE49-F238E27FC236}">
                <a16:creationId xmlns:a16="http://schemas.microsoft.com/office/drawing/2014/main" id="{9F210FF8-F08D-3C4D-F2E5-F46140D53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8129" y="6318702"/>
            <a:ext cx="10095742" cy="365126"/>
          </a:xfrm>
        </p:spPr>
        <p:txBody>
          <a:bodyPr/>
          <a:lstStyle/>
          <a:p>
            <a:r>
              <a:rPr lang="pt-BR" dirty="0"/>
              <a:t>Junho de 2022 – Engenharia de Software - Prof. Doutor Ausberto Silverio Castro Vera - UENF - SWEBOK Capítulo 03 - Construção de Software</a:t>
            </a:r>
          </a:p>
        </p:txBody>
      </p:sp>
    </p:spTree>
    <p:extLst>
      <p:ext uri="{BB962C8B-B14F-4D97-AF65-F5344CB8AC3E}">
        <p14:creationId xmlns:p14="http://schemas.microsoft.com/office/powerpoint/2010/main" val="2553478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E3E10-4984-F61F-D5D3-060CE09A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0156-CDF5-1113-957E-002F1CE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54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D0727-6ECE-E63B-9F2E-275B3A6B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dirty="0"/>
              <a:t>1.1. </a:t>
            </a:r>
            <a:r>
              <a:rPr lang="pt-BR" dirty="0" err="1"/>
              <a:t>Minimizing</a:t>
            </a:r>
            <a:r>
              <a:rPr lang="pt-BR" dirty="0"/>
              <a:t> </a:t>
            </a:r>
            <a:r>
              <a:rPr lang="pt-BR" dirty="0" err="1"/>
              <a:t>Complexity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CCF002-77AF-383C-2494-0F85E879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alta complexidade é difícil de se manter em mente</a:t>
            </a:r>
          </a:p>
          <a:p>
            <a:r>
              <a:rPr lang="pt-BR" dirty="0"/>
              <a:t>Por isso é deixado o trabalho para o computador</a:t>
            </a:r>
          </a:p>
          <a:p>
            <a:r>
              <a:rPr lang="pt-BR" dirty="0"/>
              <a:t>Para ser aceitável para pessoas, o melhor é reduzir a complexidade</a:t>
            </a:r>
          </a:p>
          <a:p>
            <a:r>
              <a:rPr lang="pt-BR" dirty="0"/>
              <a:t>Principalmente nos testes</a:t>
            </a:r>
          </a:p>
          <a:p>
            <a:r>
              <a:rPr lang="pt-BR" dirty="0"/>
              <a:t>Simples + Legível &gt; Engenhoso</a:t>
            </a:r>
          </a:p>
          <a:p>
            <a:r>
              <a:rPr lang="pt-BR" dirty="0"/>
              <a:t>Design modular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19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7963F-8BB8-CC19-EBBB-15F40598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1.2. </a:t>
            </a:r>
            <a:r>
              <a:rPr lang="pt-BR" dirty="0" err="1"/>
              <a:t>Anticipating</a:t>
            </a:r>
            <a:r>
              <a:rPr lang="pt-BR" dirty="0"/>
              <a:t> </a:t>
            </a:r>
            <a:r>
              <a:rPr lang="pt-BR" dirty="0" err="1"/>
              <a:t>Change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247B81-82C0-6723-CE95-0DD1969C0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mudança é inevitável</a:t>
            </a:r>
          </a:p>
          <a:p>
            <a:r>
              <a:rPr lang="pt-BR" dirty="0"/>
              <a:t>Mudanças no ambiente também afetam o software</a:t>
            </a:r>
          </a:p>
          <a:p>
            <a:r>
              <a:rPr lang="pt-BR" dirty="0"/>
              <a:t>Preparar a escalabilidade permite que as mudanças não afetem tanto negativamente</a:t>
            </a:r>
          </a:p>
          <a:p>
            <a:r>
              <a:rPr lang="pt-BR" dirty="0"/>
              <a:t>Permite que as mudanças feitas sejam bem diretas sem atrapalhar outros pontos já realizados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270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4673C-BD9A-6CF1-78C0-A3677E8A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1.3. </a:t>
            </a:r>
            <a:r>
              <a:rPr lang="pt-BR" dirty="0" err="1"/>
              <a:t>Constructing</a:t>
            </a:r>
            <a:r>
              <a:rPr lang="pt-BR" dirty="0"/>
              <a:t> for </a:t>
            </a:r>
            <a:r>
              <a:rPr lang="pt-BR" dirty="0" err="1"/>
              <a:t>Verification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BDE8EC-DA31-F76E-7F23-0A59ACF5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Permitir que falhas sejam prontamente encontradas</a:t>
            </a:r>
          </a:p>
          <a:p>
            <a:pPr lvl="1"/>
            <a:r>
              <a:rPr lang="pt-BR" dirty="0"/>
              <a:t>Engenheiros de software</a:t>
            </a:r>
          </a:p>
          <a:p>
            <a:pPr lvl="1"/>
            <a:r>
              <a:rPr lang="pt-BR" dirty="0"/>
              <a:t>Testadores</a:t>
            </a:r>
          </a:p>
          <a:p>
            <a:pPr lvl="1"/>
            <a:r>
              <a:rPr lang="pt-BR" dirty="0"/>
              <a:t>Usuários</a:t>
            </a:r>
          </a:p>
          <a:p>
            <a:r>
              <a:rPr lang="pt-BR" dirty="0"/>
              <a:t>Técnicas:</a:t>
            </a:r>
          </a:p>
          <a:p>
            <a:pPr lvl="1"/>
            <a:r>
              <a:rPr lang="pt-BR" dirty="0"/>
              <a:t>Padrões de códigos</a:t>
            </a:r>
          </a:p>
          <a:p>
            <a:pPr lvl="1"/>
            <a:r>
              <a:rPr lang="pt-BR" dirty="0"/>
              <a:t>Revisão de código</a:t>
            </a:r>
          </a:p>
          <a:p>
            <a:pPr lvl="1"/>
            <a:r>
              <a:rPr lang="pt-BR" dirty="0"/>
              <a:t>Testes unitários</a:t>
            </a:r>
          </a:p>
          <a:p>
            <a:pPr lvl="1"/>
            <a:r>
              <a:rPr lang="pt-BR" dirty="0"/>
              <a:t>Organização de código para testes automatizados</a:t>
            </a:r>
          </a:p>
          <a:p>
            <a:pPr lvl="1"/>
            <a:r>
              <a:rPr lang="pt-BR" dirty="0"/>
              <a:t>Restrição do uso de estruturas complexas</a:t>
            </a:r>
          </a:p>
        </p:txBody>
      </p:sp>
    </p:spTree>
    <p:extLst>
      <p:ext uri="{BB962C8B-B14F-4D97-AF65-F5344CB8AC3E}">
        <p14:creationId xmlns:p14="http://schemas.microsoft.com/office/powerpoint/2010/main" val="332199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0522F-E3CE-A7CA-A81B-5702A9B2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1.4. Reuse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1C7101-093C-9849-EB8F-427887196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Usar blocos já desenvolvidos para alguma tarefa necessária: não reinventar a roda</a:t>
            </a:r>
          </a:p>
          <a:p>
            <a:r>
              <a:rPr lang="pt-BR" dirty="0"/>
              <a:t>Bibliotecas, módulos, componentes, código fonte [pesquisar diferenças], “</a:t>
            </a:r>
            <a:r>
              <a:rPr lang="pt-BR" dirty="0" err="1"/>
              <a:t>commercial</a:t>
            </a:r>
            <a:r>
              <a:rPr lang="pt-BR" dirty="0"/>
              <a:t> off-</a:t>
            </a:r>
            <a:r>
              <a:rPr lang="pt-BR" dirty="0" err="1"/>
              <a:t>the</a:t>
            </a:r>
            <a:r>
              <a:rPr lang="pt-BR" dirty="0"/>
              <a:t>-</a:t>
            </a:r>
            <a:r>
              <a:rPr lang="pt-BR" dirty="0" err="1"/>
              <a:t>shelf</a:t>
            </a:r>
            <a:r>
              <a:rPr lang="pt-BR" dirty="0"/>
              <a:t>(</a:t>
            </a:r>
            <a:r>
              <a:rPr lang="pt-BR" dirty="0" err="1"/>
              <a:t>cots</a:t>
            </a:r>
            <a:r>
              <a:rPr lang="pt-BR" dirty="0"/>
              <a:t>) [PESQUISAR]</a:t>
            </a:r>
          </a:p>
          <a:p>
            <a:r>
              <a:rPr lang="pt-BR" dirty="0"/>
              <a:t>O uso sistemático traz melhoria de</a:t>
            </a:r>
          </a:p>
          <a:p>
            <a:pPr lvl="1"/>
            <a:r>
              <a:rPr lang="pt-BR" dirty="0"/>
              <a:t>Produtividade</a:t>
            </a:r>
          </a:p>
          <a:p>
            <a:pPr lvl="1"/>
            <a:r>
              <a:rPr lang="pt-BR" dirty="0"/>
              <a:t>Qualidade</a:t>
            </a:r>
          </a:p>
          <a:p>
            <a:pPr lvl="1"/>
            <a:r>
              <a:rPr lang="pt-BR" dirty="0"/>
              <a:t>Custo</a:t>
            </a:r>
          </a:p>
          <a:p>
            <a:r>
              <a:rPr lang="pt-BR" dirty="0"/>
              <a:t>Construção para reuso [ADICIONAR DEPOIS]</a:t>
            </a:r>
          </a:p>
          <a:p>
            <a:r>
              <a:rPr lang="pt-BR" dirty="0"/>
              <a:t>Construção com reuso [ADICIONAR DEPOIS]</a:t>
            </a:r>
          </a:p>
        </p:txBody>
      </p:sp>
    </p:spTree>
    <p:extLst>
      <p:ext uri="{BB962C8B-B14F-4D97-AF65-F5344CB8AC3E}">
        <p14:creationId xmlns:p14="http://schemas.microsoft.com/office/powerpoint/2010/main" val="627793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278</TotalTime>
  <Words>2796</Words>
  <Application>Microsoft Office PowerPoint</Application>
  <PresentationFormat>Widescreen</PresentationFormat>
  <Paragraphs>309</Paragraphs>
  <Slides>54</Slides>
  <Notes>1</Notes>
  <HiddenSlides>9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Calisto MT</vt:lpstr>
      <vt:lpstr>Tahoma</vt:lpstr>
      <vt:lpstr>TimesNewRomanPS-ItalicMT</vt:lpstr>
      <vt:lpstr>Wingdings 2</vt:lpstr>
      <vt:lpstr>Ardósia</vt:lpstr>
      <vt:lpstr>Chapter 3: Software Construction</vt:lpstr>
      <vt:lpstr>Chapter 3: Software Construction</vt:lpstr>
      <vt:lpstr>1. Software Construction Fundamentals</vt:lpstr>
      <vt:lpstr>Chapter 3: Software Construction</vt:lpstr>
      <vt:lpstr>1. Software Construction Fundamentals</vt:lpstr>
      <vt:lpstr>1.1. Minimizing Complexity</vt:lpstr>
      <vt:lpstr>1.2. Anticipating Change</vt:lpstr>
      <vt:lpstr>1.3. Constructing for Verification</vt:lpstr>
      <vt:lpstr>1.4. Reuse</vt:lpstr>
      <vt:lpstr>1.5. Standards in Construction</vt:lpstr>
      <vt:lpstr>Apresentação do PowerPoint</vt:lpstr>
      <vt:lpstr>2. Managing Construction</vt:lpstr>
      <vt:lpstr>2.1. Construction in Life Cycle Models</vt:lpstr>
      <vt:lpstr>2.2. Construction Planning</vt:lpstr>
      <vt:lpstr>2.3. Construction Measurement</vt:lpstr>
      <vt:lpstr>Apresentação do PowerPoint</vt:lpstr>
      <vt:lpstr>3. Practical Considerations</vt:lpstr>
      <vt:lpstr>3.1. Construction Design</vt:lpstr>
      <vt:lpstr>3.2. Construction Languages [VER MELHOR DEPOIS]</vt:lpstr>
      <vt:lpstr>3.3. Coding</vt:lpstr>
      <vt:lpstr>3.4. Construction Testing</vt:lpstr>
      <vt:lpstr>3.5. Construction for Reuse</vt:lpstr>
      <vt:lpstr>3.6. Construction with Reuse</vt:lpstr>
      <vt:lpstr>3.7. Construction Quality</vt:lpstr>
      <vt:lpstr>3.8. Integration</vt:lpstr>
      <vt:lpstr>Apresentação do PowerPoint</vt:lpstr>
      <vt:lpstr>4. Construction Technologies</vt:lpstr>
      <vt:lpstr>4.1. API Design and Use</vt:lpstr>
      <vt:lpstr>4.2. Object-Oriented Runtime Issues</vt:lpstr>
      <vt:lpstr>4.3. Parameterization and Generics</vt:lpstr>
      <vt:lpstr>4.4. Assertions, Design by Contract, and Defensive Programming</vt:lpstr>
      <vt:lpstr>4.5. Error Handling, Exception Handling, and Fault Tolerance</vt:lpstr>
      <vt:lpstr>4.6. Executable Models</vt:lpstr>
      <vt:lpstr>4.7. State-Based and Table-Driven Construction Techniques</vt:lpstr>
      <vt:lpstr>4.8. Runtime Configuration and Internationalization</vt:lpstr>
      <vt:lpstr>4.9. Grammar-Based Input Processing</vt:lpstr>
      <vt:lpstr>4.10. Concurrency Primitives</vt:lpstr>
      <vt:lpstr>4.11. Middleware</vt:lpstr>
      <vt:lpstr>4.12. Construction Methods for Distributed Software</vt:lpstr>
      <vt:lpstr>4.13. Constructing Heterogeneous Systems</vt:lpstr>
      <vt:lpstr>4.14. Performance Analysis and Tuning</vt:lpstr>
      <vt:lpstr>4.15. Platform Standards</vt:lpstr>
      <vt:lpstr>4.16. Test-First Programming</vt:lpstr>
      <vt:lpstr>Apresentação do PowerPoint</vt:lpstr>
      <vt:lpstr>5. Software Construction Tools</vt:lpstr>
      <vt:lpstr>5.1. Development Environments</vt:lpstr>
      <vt:lpstr>5.2. GUI Builders</vt:lpstr>
      <vt:lpstr>5.3. Unit Testing Tools</vt:lpstr>
      <vt:lpstr>5.4. Profiling, Performance Analysis, and Slicing Tools</vt:lpstr>
      <vt:lpstr>Apresentação do PowerPoint</vt:lpstr>
      <vt:lpstr>Matrix of Topics vs. Reference Material</vt:lpstr>
      <vt:lpstr>Dúvidas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Software Construction</dc:title>
  <dc:creator>João Vítor Fernandes Dias</dc:creator>
  <cp:lastModifiedBy>João Vítor Fernandes Dias</cp:lastModifiedBy>
  <cp:revision>1</cp:revision>
  <dcterms:created xsi:type="dcterms:W3CDTF">2022-06-01T22:12:40Z</dcterms:created>
  <dcterms:modified xsi:type="dcterms:W3CDTF">2022-06-02T02:50:46Z</dcterms:modified>
</cp:coreProperties>
</file>